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4071" r:id="rId2"/>
  </p:sldMasterIdLst>
  <p:notesMasterIdLst>
    <p:notesMasterId r:id="rId27"/>
  </p:notesMasterIdLst>
  <p:sldIdLst>
    <p:sldId id="386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0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8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55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7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4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1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1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1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2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2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4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4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4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4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49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50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5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02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03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t>2024/8/26</a:t>
            </a:fld>
            <a:endParaRPr lang="zh-CN" altLang="en-US"/>
          </a:p>
        </p:txBody>
      </p:sp>
      <p:sp>
        <p:nvSpPr>
          <p:cNvPr id="104880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04880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"/>
              <a:t>Tumor Intraocular</a:t>
            </a:r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id"/>
              <a:t>dr.Irene Titin Darajati,SpM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pic>
        <p:nvPicPr>
          <p:cNvPr id="2097183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85" name="Picture 209718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74" y="1284012"/>
            <a:ext cx="5578020" cy="54747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048718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Vascular</a:t>
            </a:r>
            <a:endParaRPr lang="in-ID"/>
          </a:p>
        </p:txBody>
      </p:sp>
      <p:sp>
        <p:nvSpPr>
          <p:cNvPr id="1048720" name="Text Placeholder 1048719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791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1.  Choroidal Hemangioma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lesi</a:t>
            </a:r>
            <a:r>
              <a:rPr lang="en-US" altLang="id" sz="2400" dirty="0"/>
              <a:t> dome shaped hamartoma vascular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Pada Sturge Weber syndrome -&gt; </a:t>
            </a:r>
            <a:r>
              <a:rPr lang="en-US" altLang="id" sz="2400" dirty="0" err="1"/>
              <a:t>difus</a:t>
            </a:r>
            <a:r>
              <a:rPr lang="en-US" altLang="id" sz="2400" dirty="0"/>
              <a:t> -&gt; </a:t>
            </a:r>
            <a:r>
              <a:rPr lang="en-US" altLang="id" sz="2400" dirty="0" err="1"/>
              <a:t>gambaran</a:t>
            </a:r>
            <a:r>
              <a:rPr lang="en-US" altLang="id" sz="2400" dirty="0"/>
              <a:t> tomato ketchup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tx</a:t>
            </a:r>
            <a:r>
              <a:rPr lang="en-US" altLang="id" sz="2400" dirty="0"/>
              <a:t> : PDT atau brachytherapy/ </a:t>
            </a:r>
            <a:r>
              <a:rPr lang="en-US" altLang="id" sz="2400" dirty="0" err="1"/>
              <a:t>esternal</a:t>
            </a:r>
            <a:r>
              <a:rPr lang="en-US" altLang="id" sz="2400" dirty="0"/>
              <a:t> radiotherapy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2. Retinal Cavernous Hemangioma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lesi</a:t>
            </a:r>
            <a:r>
              <a:rPr lang="en-US" altLang="id" sz="2400" dirty="0"/>
              <a:t> </a:t>
            </a:r>
            <a:r>
              <a:rPr lang="en-US" altLang="id" sz="2400" dirty="0" err="1"/>
              <a:t>kluster</a:t>
            </a:r>
            <a:r>
              <a:rPr lang="en-US" altLang="id" sz="2400" dirty="0"/>
              <a:t> </a:t>
            </a:r>
            <a:r>
              <a:rPr lang="en-US" altLang="id" sz="2400" dirty="0" err="1"/>
              <a:t>anggur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pada </a:t>
            </a:r>
            <a:r>
              <a:rPr lang="en-US" altLang="id" sz="2400" dirty="0" err="1"/>
              <a:t>bbrp</a:t>
            </a:r>
            <a:r>
              <a:rPr lang="en-US" altLang="id" sz="2400" dirty="0"/>
              <a:t> </a:t>
            </a:r>
            <a:r>
              <a:rPr lang="en-US" altLang="id" sz="2400" dirty="0" err="1"/>
              <a:t>kasus</a:t>
            </a:r>
            <a:r>
              <a:rPr lang="en-US" altLang="id" sz="2400" dirty="0"/>
              <a:t> </a:t>
            </a:r>
            <a:r>
              <a:rPr lang="en-US" altLang="id" sz="2400" dirty="0" err="1"/>
              <a:t>berhub</a:t>
            </a:r>
            <a:r>
              <a:rPr lang="en-US" altLang="id" sz="2400" dirty="0"/>
              <a:t> dg </a:t>
            </a:r>
            <a:r>
              <a:rPr lang="en-US" altLang="id" sz="2400" dirty="0" err="1"/>
              <a:t>lesi</a:t>
            </a:r>
            <a:r>
              <a:rPr lang="en-US" altLang="id" sz="2400" dirty="0"/>
              <a:t> di </a:t>
            </a:r>
            <a:r>
              <a:rPr lang="en-US" altLang="id" sz="2400" dirty="0" err="1"/>
              <a:t>kulit</a:t>
            </a:r>
            <a:r>
              <a:rPr lang="en-US" altLang="id" sz="2400" dirty="0"/>
              <a:t> dan CNS (</a:t>
            </a:r>
            <a:r>
              <a:rPr lang="en-US" altLang="id" sz="2400" dirty="0" err="1"/>
              <a:t>mutasi</a:t>
            </a:r>
            <a:r>
              <a:rPr lang="en-US" altLang="id" sz="2400" dirty="0"/>
              <a:t> CCM1/KRIT1)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86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88" name="Picture 209718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02" y="3689270"/>
            <a:ext cx="4180839" cy="2339521"/>
          </a:xfrm>
          <a:prstGeom prst="rect">
            <a:avLst/>
          </a:prstGeom>
        </p:spPr>
      </p:pic>
      <p:pic>
        <p:nvPicPr>
          <p:cNvPr id="2097189" name="Picture 209718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21" y="1418723"/>
            <a:ext cx="4170992" cy="2115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048725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Vascular</a:t>
            </a:r>
            <a:endParaRPr lang="in-ID"/>
          </a:p>
        </p:txBody>
      </p:sp>
      <p:sp>
        <p:nvSpPr>
          <p:cNvPr id="1048727" name="Text Placeholder 1048726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633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3. Retinal AVM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racemouse</a:t>
            </a:r>
            <a:r>
              <a:rPr lang="en-US" altLang="id" sz="2400" dirty="0"/>
              <a:t> hemangioma, anastomosis AV </a:t>
            </a:r>
            <a:r>
              <a:rPr lang="en-US" altLang="id" sz="2400" dirty="0" err="1"/>
              <a:t>srg</a:t>
            </a:r>
            <a:r>
              <a:rPr lang="en-US" altLang="id" sz="2400" dirty="0"/>
              <a:t> pada iris, ONH, atau retina </a:t>
            </a:r>
            <a:r>
              <a:rPr lang="en-US" altLang="id" sz="2400" dirty="0" err="1"/>
              <a:t>perifer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gambaran</a:t>
            </a:r>
            <a:r>
              <a:rPr lang="en-US" altLang="id" sz="2400" dirty="0"/>
              <a:t> AV </a:t>
            </a:r>
            <a:r>
              <a:rPr lang="en-US" altLang="id" sz="2400" dirty="0" err="1"/>
              <a:t>saling</a:t>
            </a:r>
            <a:r>
              <a:rPr lang="en-US" altLang="id" sz="2400" dirty="0"/>
              <a:t> </a:t>
            </a:r>
            <a:r>
              <a:rPr lang="en-US" altLang="id" sz="2400" dirty="0" err="1"/>
              <a:t>berkait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4. Retinal Capillary Hemangioblastoma : 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berkaitan</a:t>
            </a:r>
            <a:r>
              <a:rPr lang="en-US" altLang="id" sz="2400" dirty="0"/>
              <a:t> dg von Hippel Lindau syndrome atau </a:t>
            </a:r>
            <a:r>
              <a:rPr lang="en-US" altLang="id" sz="2400" dirty="0" err="1"/>
              <a:t>lesi</a:t>
            </a:r>
            <a:r>
              <a:rPr lang="en-US" altLang="id" sz="2400" dirty="0"/>
              <a:t> von Hippel 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adanya</a:t>
            </a:r>
            <a:r>
              <a:rPr lang="en-US" altLang="id" sz="2400" dirty="0"/>
              <a:t> </a:t>
            </a:r>
            <a:r>
              <a:rPr lang="en-US" altLang="id" sz="2400" dirty="0" err="1"/>
              <a:t>pembuluh</a:t>
            </a:r>
            <a:r>
              <a:rPr lang="en-US" altLang="id" sz="2400" dirty="0"/>
              <a:t> </a:t>
            </a:r>
            <a:r>
              <a:rPr lang="en-US" altLang="id" sz="2400" dirty="0" err="1"/>
              <a:t>darah</a:t>
            </a:r>
            <a:r>
              <a:rPr lang="en-US" altLang="id" sz="2400" dirty="0"/>
              <a:t> dg </a:t>
            </a:r>
            <a:r>
              <a:rPr lang="en-US" altLang="id" sz="2400" dirty="0" err="1"/>
              <a:t>kaliber</a:t>
            </a:r>
            <a:r>
              <a:rPr lang="en-US" altLang="id" sz="2400" dirty="0"/>
              <a:t> besar dan </a:t>
            </a:r>
            <a:r>
              <a:rPr lang="en-US" altLang="id" sz="2400" dirty="0" err="1"/>
              <a:t>berkelok-kelok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tx</a:t>
            </a:r>
            <a:r>
              <a:rPr lang="en-US" altLang="id" sz="2400" dirty="0"/>
              <a:t> : </a:t>
            </a:r>
            <a:r>
              <a:rPr lang="en-US" altLang="id" sz="2400" dirty="0" err="1"/>
              <a:t>fotokoagulasi</a:t>
            </a:r>
            <a:r>
              <a:rPr lang="en-US" altLang="id" sz="2400" dirty="0"/>
              <a:t> (</a:t>
            </a:r>
            <a:r>
              <a:rPr lang="en-US" altLang="id" sz="2400" dirty="0" err="1"/>
              <a:t>lesi</a:t>
            </a:r>
            <a:r>
              <a:rPr lang="en-US" altLang="id" sz="2400" dirty="0"/>
              <a:t> </a:t>
            </a:r>
            <a:r>
              <a:rPr lang="en-US" altLang="id" sz="2400" dirty="0" err="1"/>
              <a:t>kecil</a:t>
            </a:r>
            <a:r>
              <a:rPr lang="en-US" altLang="id" sz="2400" dirty="0"/>
              <a:t>),</a:t>
            </a:r>
            <a:r>
              <a:rPr lang="en-US" altLang="id" sz="2400" dirty="0" err="1"/>
              <a:t>cryoterapi</a:t>
            </a:r>
            <a:r>
              <a:rPr lang="en-US" altLang="id" sz="2400" dirty="0"/>
              <a:t>, (</a:t>
            </a:r>
            <a:r>
              <a:rPr lang="en-US" altLang="id" sz="2400" dirty="0" err="1"/>
              <a:t>lesi</a:t>
            </a:r>
            <a:r>
              <a:rPr lang="en-US" altLang="id" sz="2400" dirty="0"/>
              <a:t> besar retina </a:t>
            </a:r>
            <a:r>
              <a:rPr lang="en-US" altLang="id" sz="2400" dirty="0" err="1"/>
              <a:t>perifer</a:t>
            </a:r>
            <a:r>
              <a:rPr lang="en-US" altLang="id" sz="2400" dirty="0"/>
              <a:t>), brachytherapy </a:t>
            </a:r>
            <a:r>
              <a:rPr lang="en-US" altLang="id" sz="2400" dirty="0" err="1"/>
              <a:t>plak</a:t>
            </a:r>
            <a:r>
              <a:rPr lang="en-US" altLang="id" sz="2400" dirty="0"/>
              <a:t> dan radiotherapy beam proton  + SB (RD </a:t>
            </a:r>
            <a:r>
              <a:rPr lang="en-US" altLang="id" sz="2400" dirty="0" err="1"/>
              <a:t>luas</a:t>
            </a:r>
            <a:r>
              <a:rPr lang="en-US" altLang="id" sz="2400" dirty="0"/>
              <a:t>)  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90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93" name="Picture 209719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37" y="1833862"/>
            <a:ext cx="4022874" cy="2047035"/>
          </a:xfrm>
          <a:prstGeom prst="rect">
            <a:avLst/>
          </a:prstGeom>
        </p:spPr>
      </p:pic>
      <p:pic>
        <p:nvPicPr>
          <p:cNvPr id="2097194" name="Picture 209719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57" y="4109458"/>
            <a:ext cx="3936747" cy="21911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048732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sp>
        <p:nvSpPr>
          <p:cNvPr id="1048734" name="Text Placeholder 1048733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375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4800" dirty="0"/>
              <a:t>- Tumor intraocular primer paling </a:t>
            </a:r>
            <a:r>
              <a:rPr lang="en-US" altLang="id" sz="4800" dirty="0" err="1"/>
              <a:t>sering</a:t>
            </a:r>
            <a:r>
              <a:rPr lang="en-US" altLang="id" sz="4800" dirty="0"/>
              <a:t> pada </a:t>
            </a:r>
            <a:r>
              <a:rPr lang="en-US" altLang="id" sz="4800" dirty="0" err="1"/>
              <a:t>anak</a:t>
            </a:r>
            <a:endParaRPr lang="in-ID" sz="4800" dirty="0"/>
          </a:p>
          <a:p>
            <a:pPr>
              <a:lnSpc>
                <a:spcPct val="170000"/>
              </a:lnSpc>
            </a:pPr>
            <a:r>
              <a:rPr lang="en-US" altLang="id" sz="4800" dirty="0"/>
              <a:t>-SS : </a:t>
            </a:r>
            <a:r>
              <a:rPr lang="en-US" altLang="id" sz="4800" dirty="0" err="1"/>
              <a:t>leukokoria</a:t>
            </a:r>
            <a:r>
              <a:rPr lang="en-US" altLang="id" sz="4800" dirty="0"/>
              <a:t>, strabismus, </a:t>
            </a:r>
            <a:r>
              <a:rPr lang="en-US" altLang="id" sz="4800" dirty="0" err="1"/>
              <a:t>inflamasi</a:t>
            </a:r>
            <a:r>
              <a:rPr lang="en-US" altLang="id" sz="4800" dirty="0"/>
              <a:t> intraocular, </a:t>
            </a:r>
            <a:r>
              <a:rPr lang="en-US" altLang="id" sz="4800" dirty="0" err="1"/>
              <a:t>hifema</a:t>
            </a:r>
            <a:r>
              <a:rPr lang="en-US" altLang="id" sz="4800" dirty="0"/>
              <a:t> </a:t>
            </a:r>
            <a:r>
              <a:rPr lang="en-US" altLang="id" sz="4800" dirty="0" err="1"/>
              <a:t>spontan</a:t>
            </a:r>
            <a:r>
              <a:rPr lang="en-US" altLang="id" sz="4800" dirty="0"/>
              <a:t>, heterochromia</a:t>
            </a:r>
            <a:endParaRPr lang="in-ID" sz="4800" dirty="0"/>
          </a:p>
          <a:p>
            <a:pPr>
              <a:lnSpc>
                <a:spcPct val="170000"/>
              </a:lnSpc>
            </a:pPr>
            <a:r>
              <a:rPr lang="en-US" altLang="id" sz="4800" dirty="0"/>
              <a:t>- </a:t>
            </a:r>
            <a:r>
              <a:rPr lang="en-US" altLang="id" sz="4800" dirty="0" err="1"/>
              <a:t>Px</a:t>
            </a:r>
            <a:r>
              <a:rPr lang="en-US" altLang="id" sz="4800" dirty="0"/>
              <a:t>: </a:t>
            </a:r>
            <a:r>
              <a:rPr lang="en-US" altLang="id" sz="4800" dirty="0" err="1"/>
              <a:t>funduskopi</a:t>
            </a:r>
            <a:r>
              <a:rPr lang="en-US" altLang="id" sz="4800" dirty="0"/>
              <a:t> (</a:t>
            </a:r>
            <a:r>
              <a:rPr lang="en-US" altLang="id" sz="4800" b="1" dirty="0"/>
              <a:t>exophytic</a:t>
            </a:r>
            <a:r>
              <a:rPr lang="en-US" altLang="id" sz="4800" dirty="0"/>
              <a:t> -&gt; tumor di </a:t>
            </a:r>
            <a:r>
              <a:rPr lang="en-US" altLang="id" sz="4800" dirty="0" err="1"/>
              <a:t>bawah</a:t>
            </a:r>
            <a:r>
              <a:rPr lang="en-US" altLang="id" sz="4800" dirty="0"/>
              <a:t> retina -&gt; </a:t>
            </a:r>
            <a:r>
              <a:rPr lang="en-US" altLang="id" sz="4800" dirty="0" err="1"/>
              <a:t>RD+subretinal</a:t>
            </a:r>
            <a:r>
              <a:rPr lang="en-US" altLang="id" sz="4800" dirty="0"/>
              <a:t> seeding, </a:t>
            </a:r>
            <a:r>
              <a:rPr lang="en-US" altLang="id" sz="4800" b="1" dirty="0"/>
              <a:t>endophytic</a:t>
            </a:r>
            <a:r>
              <a:rPr lang="en-US" altLang="id" sz="4800" dirty="0"/>
              <a:t> -&gt; tumor di </a:t>
            </a:r>
            <a:r>
              <a:rPr lang="en-US" altLang="id" sz="4800" dirty="0" err="1"/>
              <a:t>permukaan</a:t>
            </a:r>
            <a:r>
              <a:rPr lang="en-US" altLang="id" sz="4800" dirty="0"/>
              <a:t> retina -&gt;  </a:t>
            </a:r>
            <a:r>
              <a:rPr lang="en-US" altLang="id" sz="4800" dirty="0" err="1"/>
              <a:t>pembuluh</a:t>
            </a:r>
            <a:r>
              <a:rPr lang="en-US" altLang="id" sz="4800" dirty="0"/>
              <a:t> </a:t>
            </a:r>
            <a:r>
              <a:rPr lang="en-US" altLang="id" sz="4800" dirty="0" err="1"/>
              <a:t>darah</a:t>
            </a:r>
            <a:r>
              <a:rPr lang="en-US" altLang="id" sz="4800" dirty="0"/>
              <a:t> </a:t>
            </a:r>
            <a:r>
              <a:rPr lang="en-US" altLang="id" sz="4800" dirty="0" err="1"/>
              <a:t>sulit</a:t>
            </a:r>
            <a:r>
              <a:rPr lang="en-US" altLang="id" sz="4800" dirty="0"/>
              <a:t> </a:t>
            </a:r>
            <a:r>
              <a:rPr lang="en-US" altLang="id" sz="4800" dirty="0" err="1"/>
              <a:t>dinilai+vitreous</a:t>
            </a:r>
            <a:r>
              <a:rPr lang="en-US" altLang="id" sz="4800" dirty="0"/>
              <a:t> seeding --&gt; </a:t>
            </a:r>
            <a:r>
              <a:rPr lang="en-US" altLang="id" sz="4800" dirty="0" err="1"/>
              <a:t>mirip</a:t>
            </a:r>
            <a:r>
              <a:rPr lang="en-US" altLang="id" sz="4800" dirty="0"/>
              <a:t> uveitis), USG B-scan (dome shaped dg </a:t>
            </a:r>
            <a:r>
              <a:rPr lang="en-US" altLang="id" sz="4800" dirty="0" err="1"/>
              <a:t>kalsifikasi</a:t>
            </a:r>
            <a:r>
              <a:rPr lang="en-US" altLang="id" sz="4800" dirty="0"/>
              <a:t>), </a:t>
            </a:r>
            <a:r>
              <a:rPr lang="en-US" altLang="id" sz="4800" dirty="0" err="1"/>
              <a:t>evaluasi</a:t>
            </a:r>
            <a:r>
              <a:rPr lang="en-US" altLang="id" sz="4800" dirty="0"/>
              <a:t> </a:t>
            </a:r>
            <a:r>
              <a:rPr lang="en-US" altLang="id" sz="4800" dirty="0" err="1"/>
              <a:t>luas</a:t>
            </a:r>
            <a:r>
              <a:rPr lang="en-US" altLang="id" sz="4800" dirty="0"/>
              <a:t> dg MRI (</a:t>
            </a:r>
            <a:r>
              <a:rPr lang="en-US" altLang="id" sz="4800" dirty="0" err="1"/>
              <a:t>pinealoblastoma</a:t>
            </a:r>
            <a:r>
              <a:rPr lang="en-US" altLang="id" sz="4800" dirty="0"/>
              <a:t>/trilateral retinoblastoma),</a:t>
            </a:r>
            <a:endParaRPr lang="in-ID" sz="4800" dirty="0"/>
          </a:p>
          <a:p>
            <a:pPr>
              <a:lnSpc>
                <a:spcPct val="170000"/>
              </a:lnSpc>
            </a:pPr>
            <a:r>
              <a:rPr lang="en-US" altLang="id" sz="4800" dirty="0" err="1"/>
              <a:t>evaluasi</a:t>
            </a:r>
            <a:r>
              <a:rPr lang="en-US" altLang="id" sz="4800" dirty="0"/>
              <a:t> </a:t>
            </a:r>
            <a:r>
              <a:rPr lang="en-US" altLang="id" sz="4800" dirty="0" err="1"/>
              <a:t>metas</a:t>
            </a:r>
            <a:r>
              <a:rPr lang="en-US" altLang="id" sz="4800" dirty="0"/>
              <a:t> (BMP dan LP)</a:t>
            </a:r>
            <a:endParaRPr lang="in-ID" sz="48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95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97" name="Picture 209719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74" y="1480761"/>
            <a:ext cx="4128532" cy="1518824"/>
          </a:xfrm>
          <a:prstGeom prst="rect">
            <a:avLst/>
          </a:prstGeom>
        </p:spPr>
      </p:pic>
      <p:pic>
        <p:nvPicPr>
          <p:cNvPr id="2097198" name="Picture 209719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71" y="2999584"/>
            <a:ext cx="4002013" cy="1596593"/>
          </a:xfrm>
          <a:prstGeom prst="rect">
            <a:avLst/>
          </a:prstGeom>
        </p:spPr>
      </p:pic>
      <p:pic>
        <p:nvPicPr>
          <p:cNvPr id="2097201" name="Picture 2097200"/>
          <p:cNvPicPr>
            <a:picLocks/>
          </p:cNvPicPr>
          <p:nvPr/>
        </p:nvPicPr>
        <p:blipFill>
          <a:blip r:embed="rId5"/>
          <a:srcRect r="-224" b="56975"/>
          <a:stretch>
            <a:fillRect/>
          </a:stretch>
        </p:blipFill>
        <p:spPr>
          <a:xfrm>
            <a:off x="4842041" y="4596177"/>
            <a:ext cx="2094940" cy="1785744"/>
          </a:xfrm>
          <a:prstGeom prst="rect">
            <a:avLst/>
          </a:prstGeom>
        </p:spPr>
      </p:pic>
      <p:pic>
        <p:nvPicPr>
          <p:cNvPr id="2097202" name="Picture 2097201"/>
          <p:cNvPicPr>
            <a:picLocks/>
          </p:cNvPicPr>
          <p:nvPr/>
        </p:nvPicPr>
        <p:blipFill>
          <a:blip r:embed="rId5"/>
          <a:srcRect t="45811" r="448"/>
          <a:stretch>
            <a:fillRect/>
          </a:stretch>
        </p:blipFill>
        <p:spPr>
          <a:xfrm>
            <a:off x="6936980" y="4596176"/>
            <a:ext cx="2011446" cy="18976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048739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pic>
        <p:nvPicPr>
          <p:cNvPr id="2097203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05" name="Picture 209720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2" y="5101013"/>
            <a:ext cx="4572179" cy="1732530"/>
          </a:xfrm>
          <a:prstGeom prst="rect">
            <a:avLst/>
          </a:prstGeom>
        </p:spPr>
      </p:pic>
      <p:pic>
        <p:nvPicPr>
          <p:cNvPr id="2097206" name="Picture 209720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10" y="1554577"/>
            <a:ext cx="4270945" cy="2093435"/>
          </a:xfrm>
          <a:prstGeom prst="rect">
            <a:avLst/>
          </a:prstGeom>
        </p:spPr>
      </p:pic>
      <p:pic>
        <p:nvPicPr>
          <p:cNvPr id="2097207" name="Picture 209720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96667" y="5186051"/>
            <a:ext cx="4247333" cy="1562457"/>
          </a:xfrm>
          <a:prstGeom prst="rect">
            <a:avLst/>
          </a:prstGeom>
        </p:spPr>
      </p:pic>
      <p:pic>
        <p:nvPicPr>
          <p:cNvPr id="2097208" name="Picture 209720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90" y="1274748"/>
            <a:ext cx="7683809" cy="2520212"/>
          </a:xfrm>
          <a:prstGeom prst="rect">
            <a:avLst/>
          </a:prstGeom>
        </p:spPr>
      </p:pic>
      <p:pic>
        <p:nvPicPr>
          <p:cNvPr id="2097209" name="Picture 209720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40" y="3429000"/>
            <a:ext cx="3397915" cy="1665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048745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pic>
        <p:nvPicPr>
          <p:cNvPr id="2097210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12" name="Picture 20972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70984" y="1137255"/>
            <a:ext cx="5885638" cy="56992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048751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pic>
        <p:nvPicPr>
          <p:cNvPr id="2097213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15" name="Picture 20972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86" y="1535585"/>
            <a:ext cx="5496685" cy="4323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048757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sp>
        <p:nvSpPr>
          <p:cNvPr id="1048759" name="Text Placeholder 1048758"/>
          <p:cNvSpPr>
            <a:spLocks noGrp="1"/>
          </p:cNvSpPr>
          <p:nvPr>
            <p:ph type="body" sz="half" idx="2"/>
          </p:nvPr>
        </p:nvSpPr>
        <p:spPr>
          <a:xfrm>
            <a:off x="495734" y="1291840"/>
            <a:ext cx="8323438" cy="5416678"/>
          </a:xfrm>
        </p:spPr>
        <p:txBody>
          <a:bodyPr>
            <a:normAutofit fontScale="56324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3870" dirty="0" err="1"/>
              <a:t>Terapi</a:t>
            </a:r>
            <a:r>
              <a:rPr lang="en-US" altLang="id" sz="3870" dirty="0"/>
              <a:t> :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1. </a:t>
            </a:r>
            <a:r>
              <a:rPr lang="en-US" altLang="id" sz="3870" dirty="0" err="1"/>
              <a:t>Enukleasi</a:t>
            </a:r>
            <a:r>
              <a:rPr lang="en-US" altLang="id" sz="3870" dirty="0"/>
              <a:t> : (</a:t>
            </a:r>
            <a:r>
              <a:rPr lang="en-US" altLang="id" sz="3870" dirty="0" err="1"/>
              <a:t>keterlibatan</a:t>
            </a:r>
            <a:r>
              <a:rPr lang="en-US" altLang="id" sz="3870" dirty="0"/>
              <a:t> NII, </a:t>
            </a:r>
            <a:r>
              <a:rPr lang="en-US" altLang="id" sz="3870" dirty="0" err="1"/>
              <a:t>keterlibatan</a:t>
            </a:r>
            <a:r>
              <a:rPr lang="en-US" altLang="id" sz="3870" dirty="0"/>
              <a:t> CoA, </a:t>
            </a:r>
            <a:r>
              <a:rPr lang="en-US" altLang="id" sz="3870" dirty="0" err="1"/>
              <a:t>NVG,visus</a:t>
            </a:r>
            <a:r>
              <a:rPr lang="en-US" altLang="id" sz="3870" dirty="0"/>
              <a:t> </a:t>
            </a:r>
            <a:r>
              <a:rPr lang="en-US" altLang="id" sz="3870" dirty="0" err="1"/>
              <a:t>buruk</a:t>
            </a:r>
            <a:r>
              <a:rPr lang="en-US" altLang="id" sz="3870" dirty="0"/>
              <a:t>, </a:t>
            </a:r>
            <a:r>
              <a:rPr lang="en-US" altLang="id" sz="3870" dirty="0" err="1"/>
              <a:t>anatomi</a:t>
            </a:r>
            <a:r>
              <a:rPr lang="en-US" altLang="id" sz="3870" dirty="0"/>
              <a:t> </a:t>
            </a:r>
            <a:r>
              <a:rPr lang="en-US" altLang="id" sz="3870" dirty="0" err="1"/>
              <a:t>mata</a:t>
            </a:r>
            <a:r>
              <a:rPr lang="en-US" altLang="id" sz="3870" dirty="0"/>
              <a:t> </a:t>
            </a:r>
            <a:r>
              <a:rPr lang="en-US" altLang="id" sz="3870" dirty="0" err="1"/>
              <a:t>rusak</a:t>
            </a:r>
            <a:r>
              <a:rPr lang="en-US" altLang="id" sz="3870" dirty="0"/>
              <a:t>, IIRC </a:t>
            </a:r>
            <a:r>
              <a:rPr lang="en-US" altLang="id" sz="3870" dirty="0" err="1"/>
              <a:t>grup</a:t>
            </a:r>
            <a:r>
              <a:rPr lang="en-US" altLang="id" sz="3870" dirty="0"/>
              <a:t> E, ICRB grub E)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2. </a:t>
            </a:r>
            <a:r>
              <a:rPr lang="en-US" altLang="id" sz="3870" dirty="0" err="1"/>
              <a:t>Kemoterapi</a:t>
            </a:r>
            <a:r>
              <a:rPr lang="en-US" altLang="id" sz="3870" dirty="0"/>
              <a:t> : </a:t>
            </a:r>
            <a:r>
              <a:rPr lang="en-US" altLang="id" sz="3870" b="1" dirty="0"/>
              <a:t>IV </a:t>
            </a:r>
            <a:r>
              <a:rPr lang="en-US" altLang="id" sz="3870" b="1" dirty="0" err="1"/>
              <a:t>sistemik</a:t>
            </a:r>
            <a:r>
              <a:rPr lang="en-US" altLang="id" sz="3870" dirty="0"/>
              <a:t> (3-6 </a:t>
            </a:r>
            <a:r>
              <a:rPr lang="en-US" altLang="id" sz="3870" dirty="0" err="1"/>
              <a:t>siklus</a:t>
            </a:r>
            <a:r>
              <a:rPr lang="en-US" altLang="id" sz="3870" dirty="0"/>
              <a:t> </a:t>
            </a:r>
            <a:r>
              <a:rPr lang="en-US" altLang="id" sz="3870" dirty="0" err="1"/>
              <a:t>carboplatin,vincristine,etoposide</a:t>
            </a:r>
            <a:r>
              <a:rPr lang="en-US" altLang="id" sz="3870" dirty="0"/>
              <a:t> pada grub A,B,C + </a:t>
            </a:r>
            <a:r>
              <a:rPr lang="en-US" altLang="id" sz="3870" dirty="0" err="1"/>
              <a:t>lokal</a:t>
            </a:r>
            <a:r>
              <a:rPr lang="en-US" altLang="id" sz="3870" dirty="0"/>
              <a:t> </a:t>
            </a:r>
            <a:r>
              <a:rPr lang="en-US" altLang="id" sz="3870" dirty="0" err="1"/>
              <a:t>terapi,jg</a:t>
            </a:r>
            <a:r>
              <a:rPr lang="en-US" altLang="id" sz="3870" dirty="0"/>
              <a:t> pada bilateral), </a:t>
            </a:r>
            <a:r>
              <a:rPr lang="en-US" altLang="id" sz="3870" b="1" dirty="0" err="1"/>
              <a:t>Kemoreduksi</a:t>
            </a:r>
            <a:r>
              <a:rPr lang="en-US" altLang="id" sz="3870" b="1" dirty="0"/>
              <a:t> + </a:t>
            </a:r>
            <a:r>
              <a:rPr lang="en-US" altLang="id" sz="3870" b="1" dirty="0" err="1"/>
              <a:t>lokal</a:t>
            </a:r>
            <a:r>
              <a:rPr lang="en-US" altLang="id" sz="3870" b="1" dirty="0"/>
              <a:t> </a:t>
            </a:r>
            <a:r>
              <a:rPr lang="en-US" altLang="id" sz="3870" b="1" dirty="0" err="1"/>
              <a:t>terapi</a:t>
            </a:r>
            <a:r>
              <a:rPr lang="en-US" altLang="id" sz="3870" dirty="0"/>
              <a:t>, </a:t>
            </a:r>
            <a:r>
              <a:rPr lang="en-US" altLang="id" sz="3870" b="1" dirty="0" err="1"/>
              <a:t>kemoterapi</a:t>
            </a:r>
            <a:r>
              <a:rPr lang="en-US" altLang="id" sz="3870" dirty="0"/>
              <a:t> </a:t>
            </a:r>
            <a:r>
              <a:rPr lang="en-US" altLang="id" sz="3870" b="1" dirty="0"/>
              <a:t>intravitreal</a:t>
            </a:r>
            <a:r>
              <a:rPr lang="en-US" altLang="id" sz="3870" dirty="0"/>
              <a:t> (vitreous seeding), </a:t>
            </a:r>
            <a:r>
              <a:rPr lang="en-US" altLang="id" sz="3870" b="1" dirty="0"/>
              <a:t>IA </a:t>
            </a:r>
            <a:r>
              <a:rPr lang="en-US" altLang="id" sz="3870" b="1" dirty="0" err="1"/>
              <a:t>kemoterapi</a:t>
            </a:r>
            <a:r>
              <a:rPr lang="en-US" altLang="id" sz="3870" dirty="0"/>
              <a:t> (</a:t>
            </a:r>
            <a:r>
              <a:rPr lang="en-US" altLang="id" sz="3870" dirty="0" err="1"/>
              <a:t>melpalan,topotecan,carboplatin</a:t>
            </a:r>
            <a:r>
              <a:rPr lang="en-US" altLang="id" sz="3870" dirty="0"/>
              <a:t> </a:t>
            </a:r>
            <a:r>
              <a:rPr lang="en-US" altLang="id" sz="3870" dirty="0" err="1"/>
              <a:t>untuk</a:t>
            </a:r>
            <a:r>
              <a:rPr lang="en-US" altLang="id" sz="3870" dirty="0"/>
              <a:t> </a:t>
            </a:r>
            <a:r>
              <a:rPr lang="en-US" altLang="id" sz="3870" dirty="0" err="1"/>
              <a:t>grup</a:t>
            </a:r>
            <a:r>
              <a:rPr lang="en-US" altLang="id" sz="3870" dirty="0"/>
              <a:t> D, pada </a:t>
            </a:r>
            <a:r>
              <a:rPr lang="en-US" altLang="id" sz="3870" dirty="0" err="1"/>
              <a:t>anak</a:t>
            </a:r>
            <a:r>
              <a:rPr lang="en-US" altLang="id" sz="3870" dirty="0"/>
              <a:t> &gt;3bln, min 6kg)</a:t>
            </a:r>
            <a:endParaRPr lang="in-ID" sz="3870" dirty="0"/>
          </a:p>
        </p:txBody>
      </p:sp>
      <p:pic>
        <p:nvPicPr>
          <p:cNvPr id="2097216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048764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sp>
        <p:nvSpPr>
          <p:cNvPr id="1048766" name="Text Placeholder 1048765"/>
          <p:cNvSpPr>
            <a:spLocks noGrp="1"/>
          </p:cNvSpPr>
          <p:nvPr>
            <p:ph type="body" sz="half" idx="2"/>
          </p:nvPr>
        </p:nvSpPr>
        <p:spPr>
          <a:xfrm>
            <a:off x="495734" y="1291840"/>
            <a:ext cx="8323438" cy="5416678"/>
          </a:xfrm>
        </p:spPr>
        <p:txBody>
          <a:bodyPr>
            <a:normAutofit fontScale="63824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3870" dirty="0" err="1"/>
              <a:t>Terapi</a:t>
            </a:r>
            <a:r>
              <a:rPr lang="en-US" altLang="id" sz="3870" dirty="0"/>
              <a:t> :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3. </a:t>
            </a:r>
            <a:r>
              <a:rPr lang="en-US" altLang="id" sz="3870" dirty="0" err="1"/>
              <a:t>Terapi</a:t>
            </a:r>
            <a:r>
              <a:rPr lang="en-US" altLang="id" sz="3870" dirty="0"/>
              <a:t> </a:t>
            </a:r>
            <a:r>
              <a:rPr lang="en-US" altLang="id" sz="3870" dirty="0" err="1"/>
              <a:t>lokal</a:t>
            </a:r>
            <a:r>
              <a:rPr lang="en-US" altLang="id" sz="3870" dirty="0"/>
              <a:t> : 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a. Laser </a:t>
            </a:r>
            <a:r>
              <a:rPr lang="en-US" altLang="id" sz="3870" dirty="0" err="1"/>
              <a:t>Photocoagulasi</a:t>
            </a:r>
            <a:r>
              <a:rPr lang="en-US" altLang="id" sz="3870" dirty="0"/>
              <a:t> (Tumor </a:t>
            </a:r>
            <a:r>
              <a:rPr lang="en-US" altLang="id" sz="3870" dirty="0" err="1"/>
              <a:t>grup</a:t>
            </a:r>
            <a:r>
              <a:rPr lang="en-US" altLang="id" sz="3870" dirty="0"/>
              <a:t> A/</a:t>
            </a:r>
            <a:r>
              <a:rPr lang="en-US" altLang="id" sz="3870" dirty="0" err="1"/>
              <a:t>adjuvan</a:t>
            </a:r>
            <a:r>
              <a:rPr lang="en-US" altLang="id" sz="3870" dirty="0"/>
              <a:t> </a:t>
            </a:r>
            <a:r>
              <a:rPr lang="en-US" altLang="id" sz="3870" dirty="0" err="1"/>
              <a:t>kemoterapi</a:t>
            </a:r>
            <a:r>
              <a:rPr lang="en-US" altLang="id" sz="3870" dirty="0"/>
              <a:t> IA </a:t>
            </a:r>
            <a:r>
              <a:rPr lang="en-US" altLang="id" sz="3870" dirty="0" err="1"/>
              <a:t>letak</a:t>
            </a:r>
            <a:r>
              <a:rPr lang="en-US" altLang="id" sz="3870" dirty="0"/>
              <a:t> posterior)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b. </a:t>
            </a:r>
            <a:r>
              <a:rPr lang="en-US" altLang="id" sz="3870" dirty="0" err="1"/>
              <a:t>Cryoterapi</a:t>
            </a:r>
            <a:r>
              <a:rPr lang="en-US" altLang="id" sz="3870" dirty="0"/>
              <a:t> (Tumor </a:t>
            </a:r>
            <a:r>
              <a:rPr lang="en-US" altLang="id" sz="3870" dirty="0" err="1"/>
              <a:t>perifer</a:t>
            </a:r>
            <a:r>
              <a:rPr lang="en-US" altLang="id" sz="3870" dirty="0"/>
              <a:t> </a:t>
            </a:r>
            <a:r>
              <a:rPr lang="en-US" altLang="id" sz="3870" dirty="0" err="1"/>
              <a:t>dengan</a:t>
            </a:r>
            <a:r>
              <a:rPr lang="en-US" altLang="id" sz="3870" dirty="0"/>
              <a:t> </a:t>
            </a:r>
            <a:r>
              <a:rPr lang="en-US" altLang="id" sz="3870" dirty="0" err="1"/>
              <a:t>ketebalan</a:t>
            </a:r>
            <a:r>
              <a:rPr lang="en-US" altLang="id" sz="3870" dirty="0"/>
              <a:t> </a:t>
            </a:r>
            <a:r>
              <a:rPr lang="en-US" altLang="id" sz="3870" dirty="0" err="1"/>
              <a:t>maks</a:t>
            </a:r>
            <a:r>
              <a:rPr lang="en-US" altLang="id" sz="3870" dirty="0"/>
              <a:t> 3mm </a:t>
            </a:r>
            <a:r>
              <a:rPr lang="en-US" altLang="id" sz="3870" dirty="0" err="1"/>
              <a:t>letak</a:t>
            </a:r>
            <a:r>
              <a:rPr lang="en-US" altLang="id" sz="3870" dirty="0"/>
              <a:t> anterior, </a:t>
            </a:r>
            <a:r>
              <a:rPr lang="en-US" altLang="id" sz="3870" dirty="0" err="1"/>
              <a:t>tehnik</a:t>
            </a:r>
            <a:r>
              <a:rPr lang="en-US" altLang="id" sz="3870" dirty="0"/>
              <a:t> triple freeze-thaw )</a:t>
            </a:r>
            <a:endParaRPr lang="in-ID" sz="3870" dirty="0"/>
          </a:p>
          <a:p>
            <a:pPr>
              <a:lnSpc>
                <a:spcPct val="170000"/>
              </a:lnSpc>
            </a:pPr>
            <a:r>
              <a:rPr lang="en-US" altLang="id" sz="3870" dirty="0"/>
              <a:t>c. </a:t>
            </a:r>
            <a:r>
              <a:rPr lang="en-US" altLang="id" sz="3870" dirty="0" err="1"/>
              <a:t>Plak</a:t>
            </a:r>
            <a:r>
              <a:rPr lang="en-US" altLang="id" sz="3870" dirty="0"/>
              <a:t> </a:t>
            </a:r>
            <a:r>
              <a:rPr lang="en-US" altLang="id" sz="3870" dirty="0" err="1"/>
              <a:t>radioterapi</a:t>
            </a:r>
            <a:r>
              <a:rPr lang="en-US" altLang="id" sz="3870" dirty="0"/>
              <a:t> (</a:t>
            </a:r>
            <a:r>
              <a:rPr lang="en-US" altLang="id" sz="3870" dirty="0" err="1"/>
              <a:t>bila</a:t>
            </a:r>
            <a:r>
              <a:rPr lang="en-US" altLang="id" sz="3870" dirty="0"/>
              <a:t> </a:t>
            </a:r>
            <a:r>
              <a:rPr lang="en-US" altLang="id" sz="3870" dirty="0" err="1"/>
              <a:t>terapi</a:t>
            </a:r>
            <a:r>
              <a:rPr lang="en-US" altLang="id" sz="3870" dirty="0"/>
              <a:t> globe salvage lain </a:t>
            </a:r>
            <a:r>
              <a:rPr lang="en-US" altLang="id" sz="3870" dirty="0" err="1"/>
              <a:t>gagal</a:t>
            </a:r>
            <a:r>
              <a:rPr lang="en-US" altLang="id" sz="3870" dirty="0"/>
              <a:t>/tumor </a:t>
            </a:r>
            <a:r>
              <a:rPr lang="en-US" altLang="id" sz="3870" dirty="0" err="1"/>
              <a:t>kecil</a:t>
            </a:r>
            <a:r>
              <a:rPr lang="en-US" altLang="id" sz="3870" dirty="0"/>
              <a:t> dan medium basis </a:t>
            </a:r>
            <a:r>
              <a:rPr lang="en-US" altLang="id" sz="3870" dirty="0" err="1"/>
              <a:t>maks</a:t>
            </a:r>
            <a:r>
              <a:rPr lang="en-US" altLang="id" sz="3870" dirty="0"/>
              <a:t> 16mm apex </a:t>
            </a:r>
            <a:r>
              <a:rPr lang="en-US" altLang="id" sz="3870" dirty="0" err="1"/>
              <a:t>maks</a:t>
            </a:r>
            <a:r>
              <a:rPr lang="en-US" altLang="id" sz="3870" dirty="0"/>
              <a:t> 8mm)</a:t>
            </a:r>
            <a:endParaRPr lang="in-ID" sz="3870" dirty="0"/>
          </a:p>
        </p:txBody>
      </p:sp>
      <p:pic>
        <p:nvPicPr>
          <p:cNvPr id="2097221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048771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Retinoblastoma</a:t>
            </a:r>
            <a:endParaRPr lang="in-ID"/>
          </a:p>
        </p:txBody>
      </p:sp>
      <p:pic>
        <p:nvPicPr>
          <p:cNvPr id="2097222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24" name="Picture 209722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4" y="2200858"/>
            <a:ext cx="8174062" cy="2839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"/>
              <a:t>CONTENTS</a:t>
            </a:r>
            <a:endParaRPr lang="in-ID"/>
          </a:p>
        </p:txBody>
      </p:sp>
      <p:pic>
        <p:nvPicPr>
          <p:cNvPr id="2097152" name="图片 22"/>
          <p:cNvPicPr>
            <a:picLocks/>
          </p:cNvPicPr>
          <p:nvPr/>
        </p:nvPicPr>
        <p:blipFill rotWithShape="1">
          <a:blip r:embed="rId2" cstate="print"/>
          <a:srcRect l="3521" t="2395" r="84645" b="93484"/>
          <a:stretch>
            <a:fillRect/>
          </a:stretch>
        </p:blipFill>
        <p:spPr>
          <a:xfrm>
            <a:off x="628649" y="1690688"/>
            <a:ext cx="1168017" cy="1080418"/>
          </a:xfrm>
          <a:prstGeom prst="rect">
            <a:avLst/>
          </a:prstGeom>
        </p:spPr>
      </p:pic>
      <p:pic>
        <p:nvPicPr>
          <p:cNvPr id="2097153" name="图片 22"/>
          <p:cNvPicPr>
            <a:picLocks/>
          </p:cNvPicPr>
          <p:nvPr/>
        </p:nvPicPr>
        <p:blipFill rotWithShape="1">
          <a:blip r:embed="rId2" cstate="print"/>
          <a:srcRect l="3521" t="2395" r="84645" b="93484"/>
          <a:stretch>
            <a:fillRect/>
          </a:stretch>
        </p:blipFill>
        <p:spPr>
          <a:xfrm>
            <a:off x="628648" y="2906777"/>
            <a:ext cx="1168017" cy="1080418"/>
          </a:xfrm>
          <a:prstGeom prst="rect">
            <a:avLst/>
          </a:prstGeom>
        </p:spPr>
      </p:pic>
      <p:pic>
        <p:nvPicPr>
          <p:cNvPr id="2097154" name="图片 22"/>
          <p:cNvPicPr>
            <a:picLocks/>
          </p:cNvPicPr>
          <p:nvPr/>
        </p:nvPicPr>
        <p:blipFill rotWithShape="1">
          <a:blip r:embed="rId2" cstate="print"/>
          <a:srcRect l="3521" t="2395" r="84645" b="93484"/>
          <a:stretch>
            <a:fillRect/>
          </a:stretch>
        </p:blipFill>
        <p:spPr>
          <a:xfrm>
            <a:off x="628649" y="4096668"/>
            <a:ext cx="1168017" cy="1080418"/>
          </a:xfrm>
          <a:prstGeom prst="rect">
            <a:avLst/>
          </a:prstGeom>
        </p:spPr>
      </p:pic>
      <p:pic>
        <p:nvPicPr>
          <p:cNvPr id="2097155" name="图片 22"/>
          <p:cNvPicPr>
            <a:picLocks/>
          </p:cNvPicPr>
          <p:nvPr/>
        </p:nvPicPr>
        <p:blipFill rotWithShape="1">
          <a:blip r:embed="rId2" cstate="print"/>
          <a:srcRect l="3521" t="2395" r="84645" b="93484"/>
          <a:stretch>
            <a:fillRect/>
          </a:stretch>
        </p:blipFill>
        <p:spPr>
          <a:xfrm>
            <a:off x="628649" y="5203285"/>
            <a:ext cx="1168017" cy="1080418"/>
          </a:xfrm>
          <a:prstGeom prst="rect">
            <a:avLst/>
          </a:prstGeom>
        </p:spPr>
      </p:pic>
      <p:sp>
        <p:nvSpPr>
          <p:cNvPr id="1048654" name="TextBox 1048653"/>
          <p:cNvSpPr txBox="1"/>
          <p:nvPr/>
        </p:nvSpPr>
        <p:spPr>
          <a:xfrm>
            <a:off x="2210081" y="1975627"/>
            <a:ext cx="5565854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d" sz="2800" dirty="0">
                <a:solidFill>
                  <a:srgbClr val="000000"/>
                </a:solidFill>
              </a:rPr>
              <a:t>Tumor </a:t>
            </a:r>
            <a:r>
              <a:rPr lang="en-US" altLang="id" sz="2800" dirty="0" err="1">
                <a:solidFill>
                  <a:srgbClr val="000000"/>
                </a:solidFill>
              </a:rPr>
              <a:t>Melanositik</a:t>
            </a:r>
            <a:endParaRPr lang="in-ID" sz="2800" dirty="0">
              <a:solidFill>
                <a:srgbClr val="000000"/>
              </a:solidFill>
            </a:endParaRPr>
          </a:p>
        </p:txBody>
      </p:sp>
      <p:sp>
        <p:nvSpPr>
          <p:cNvPr id="1048655" name="TextBox 1048654"/>
          <p:cNvSpPr txBox="1"/>
          <p:nvPr/>
        </p:nvSpPr>
        <p:spPr>
          <a:xfrm>
            <a:off x="2200556" y="3191715"/>
            <a:ext cx="5565854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" sz="2800">
                <a:solidFill>
                  <a:srgbClr val="000000"/>
                </a:solidFill>
                <a:latin typeface="Calibri"/>
              </a:rPr>
              <a:t>Tumor Vaskular </a:t>
            </a:r>
            <a:endParaRPr lang="in-ID" sz="2800">
              <a:solidFill>
                <a:srgbClr val="000000"/>
              </a:solidFill>
            </a:endParaRPr>
          </a:p>
        </p:txBody>
      </p:sp>
      <p:sp>
        <p:nvSpPr>
          <p:cNvPr id="1048656" name="TextBox 1048655"/>
          <p:cNvSpPr txBox="1"/>
          <p:nvPr/>
        </p:nvSpPr>
        <p:spPr>
          <a:xfrm>
            <a:off x="2210081" y="4407803"/>
            <a:ext cx="5565854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" sz="2800">
                <a:solidFill>
                  <a:srgbClr val="000000"/>
                </a:solidFill>
                <a:latin typeface="Calibri"/>
              </a:rPr>
              <a:t>Retinoblastoma</a:t>
            </a:r>
            <a:endParaRPr lang="in-ID" sz="2800">
              <a:solidFill>
                <a:srgbClr val="000000"/>
              </a:solidFill>
            </a:endParaRPr>
          </a:p>
        </p:txBody>
      </p:sp>
      <p:sp>
        <p:nvSpPr>
          <p:cNvPr id="1048657" name="TextBox 1048656"/>
          <p:cNvSpPr txBox="1"/>
          <p:nvPr/>
        </p:nvSpPr>
        <p:spPr>
          <a:xfrm>
            <a:off x="2210080" y="5623891"/>
            <a:ext cx="5565854" cy="51054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" sz="2800">
                <a:solidFill>
                  <a:srgbClr val="000000"/>
                </a:solidFill>
                <a:latin typeface="Calibri"/>
              </a:rPr>
              <a:t>Tumor  Metastasis</a:t>
            </a:r>
            <a:endParaRPr lang="in-ID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048777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 dirty="0"/>
              <a:t>Tumor Intraocular </a:t>
            </a:r>
            <a:r>
              <a:rPr lang="en-US" altLang="id" dirty="0" err="1"/>
              <a:t>Sekunder</a:t>
            </a:r>
            <a:endParaRPr lang="in-ID" dirty="0"/>
          </a:p>
        </p:txBody>
      </p:sp>
      <p:sp>
        <p:nvSpPr>
          <p:cNvPr id="1048779" name="Text Placeholder 1048778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791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1. Tumor Metastasis: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tumor intraocular paling </a:t>
            </a:r>
            <a:r>
              <a:rPr lang="en-US" altLang="id" sz="2400" dirty="0" err="1"/>
              <a:t>sering</a:t>
            </a:r>
            <a:r>
              <a:rPr lang="en-US" altLang="id" sz="2400" dirty="0"/>
              <a:t> 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penyebaran</a:t>
            </a:r>
            <a:r>
              <a:rPr lang="en-US" altLang="id" sz="2400" dirty="0"/>
              <a:t> </a:t>
            </a:r>
            <a:r>
              <a:rPr lang="en-US" altLang="id" sz="2400" dirty="0" err="1"/>
              <a:t>hematogen</a:t>
            </a:r>
            <a:r>
              <a:rPr lang="en-US" altLang="id" sz="2400" dirty="0"/>
              <a:t>, </a:t>
            </a:r>
            <a:r>
              <a:rPr lang="en-US" altLang="id" sz="2400" dirty="0" err="1"/>
              <a:t>plg</a:t>
            </a:r>
            <a:r>
              <a:rPr lang="en-US" altLang="id" sz="2400" dirty="0"/>
              <a:t> </a:t>
            </a:r>
            <a:r>
              <a:rPr lang="en-US" altLang="id" sz="2400" dirty="0" err="1"/>
              <a:t>byk</a:t>
            </a:r>
            <a:r>
              <a:rPr lang="en-US" altLang="id" sz="2400" dirty="0"/>
              <a:t> di </a:t>
            </a:r>
            <a:r>
              <a:rPr lang="en-US" altLang="id" sz="2400" dirty="0" err="1"/>
              <a:t>koroid</a:t>
            </a:r>
            <a:r>
              <a:rPr lang="en-US" altLang="id" sz="2400" dirty="0"/>
              <a:t> posterior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gambaran</a:t>
            </a:r>
            <a:r>
              <a:rPr lang="en-US" altLang="id" sz="2400" dirty="0"/>
              <a:t> : </a:t>
            </a:r>
            <a:r>
              <a:rPr lang="en-US" altLang="id" sz="2400" dirty="0" err="1"/>
              <a:t>segmen</a:t>
            </a:r>
            <a:r>
              <a:rPr lang="en-US" altLang="id" sz="2400" dirty="0"/>
              <a:t> anterior (</a:t>
            </a:r>
            <a:r>
              <a:rPr lang="en-US" altLang="id" sz="2400" dirty="0" err="1"/>
              <a:t>nodul</a:t>
            </a:r>
            <a:r>
              <a:rPr lang="en-US" altLang="id" sz="2400" dirty="0"/>
              <a:t> gelatin </a:t>
            </a:r>
            <a:r>
              <a:rPr lang="en-US" altLang="id" sz="2400" dirty="0" err="1"/>
              <a:t>warna</a:t>
            </a:r>
            <a:r>
              <a:rPr lang="en-US" altLang="id" sz="2400" dirty="0"/>
              <a:t> </a:t>
            </a:r>
            <a:r>
              <a:rPr lang="en-US" altLang="id" sz="2400" dirty="0" err="1"/>
              <a:t>putih</a:t>
            </a:r>
            <a:r>
              <a:rPr lang="en-US" altLang="id" sz="2400" dirty="0"/>
              <a:t> </a:t>
            </a:r>
            <a:r>
              <a:rPr lang="en-US" altLang="id" sz="2400" dirty="0" err="1"/>
              <a:t>kemerahan</a:t>
            </a:r>
            <a:r>
              <a:rPr lang="en-US" altLang="id" sz="2400" dirty="0"/>
              <a:t>, rubeosis iridis, </a:t>
            </a:r>
            <a:r>
              <a:rPr lang="en-US" altLang="id" sz="2400" dirty="0" err="1"/>
              <a:t>glaukoma</a:t>
            </a:r>
            <a:r>
              <a:rPr lang="en-US" altLang="id" sz="2400" dirty="0"/>
              <a:t>, </a:t>
            </a:r>
            <a:r>
              <a:rPr lang="en-US" altLang="id" sz="2400" dirty="0" err="1"/>
              <a:t>hifema</a:t>
            </a:r>
            <a:r>
              <a:rPr lang="en-US" altLang="id" sz="2400" dirty="0"/>
              <a:t>, pupil </a:t>
            </a:r>
            <a:r>
              <a:rPr lang="en-US" altLang="id" sz="2400" dirty="0" err="1"/>
              <a:t>iregular</a:t>
            </a:r>
            <a:r>
              <a:rPr lang="en-US" altLang="id" sz="2400" dirty="0"/>
              <a:t>, </a:t>
            </a:r>
            <a:r>
              <a:rPr lang="en-US" altLang="id" sz="2400" dirty="0" err="1"/>
              <a:t>pseudohipopion</a:t>
            </a:r>
            <a:r>
              <a:rPr lang="en-US" altLang="id" sz="2400" dirty="0"/>
              <a:t>), </a:t>
            </a:r>
            <a:r>
              <a:rPr lang="en-US" altLang="id" sz="2400" dirty="0" err="1"/>
              <a:t>segmen</a:t>
            </a:r>
            <a:r>
              <a:rPr lang="en-US" altLang="id" sz="2400" dirty="0"/>
              <a:t> posterior (RD </a:t>
            </a:r>
            <a:r>
              <a:rPr lang="en-US" altLang="id" sz="2400" dirty="0" err="1"/>
              <a:t>eksudatif</a:t>
            </a:r>
            <a:r>
              <a:rPr lang="en-US" altLang="id" sz="2400" dirty="0"/>
              <a:t>+ </a:t>
            </a:r>
            <a:r>
              <a:rPr lang="en-US" altLang="id" sz="2400" dirty="0" err="1"/>
              <a:t>massa</a:t>
            </a:r>
            <a:r>
              <a:rPr lang="en-US" altLang="id" sz="2400" dirty="0"/>
              <a:t> </a:t>
            </a:r>
            <a:r>
              <a:rPr lang="en-US" altLang="id" sz="2400" dirty="0" err="1"/>
              <a:t>amelanotik</a:t>
            </a:r>
            <a:r>
              <a:rPr lang="en-US" altLang="id" sz="2400" dirty="0"/>
              <a:t> "lumpy bumpy" / </a:t>
            </a:r>
            <a:r>
              <a:rPr lang="en-US" altLang="id" sz="2400" dirty="0" err="1"/>
              <a:t>massa</a:t>
            </a:r>
            <a:r>
              <a:rPr lang="en-US" altLang="id" sz="2400" dirty="0"/>
              <a:t> </a:t>
            </a:r>
            <a:r>
              <a:rPr lang="en-US" altLang="id" sz="2400" dirty="0" err="1"/>
              <a:t>kuning</a:t>
            </a:r>
            <a:r>
              <a:rPr lang="en-US" altLang="id" sz="2400" dirty="0"/>
              <a:t> </a:t>
            </a:r>
            <a:r>
              <a:rPr lang="en-US" altLang="id" sz="2400" dirty="0" err="1"/>
              <a:t>keabuan</a:t>
            </a:r>
            <a:r>
              <a:rPr lang="en-US" altLang="id" sz="2400" dirty="0"/>
              <a:t> dg </a:t>
            </a:r>
            <a:r>
              <a:rPr lang="en-US" altLang="id" sz="2400" dirty="0" err="1"/>
              <a:t>gangguan</a:t>
            </a:r>
            <a:r>
              <a:rPr lang="en-US" altLang="id" sz="2400" dirty="0"/>
              <a:t> RPE "leopard spot"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225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28" name="Picture 209722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14" y="1653478"/>
            <a:ext cx="4094378" cy="2346701"/>
          </a:xfrm>
          <a:prstGeom prst="rect">
            <a:avLst/>
          </a:prstGeom>
        </p:spPr>
      </p:pic>
      <p:pic>
        <p:nvPicPr>
          <p:cNvPr id="2097229" name="Picture 209722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30906" y="4342559"/>
            <a:ext cx="4313094" cy="15423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048784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Intraocular Sekunder</a:t>
            </a:r>
            <a:endParaRPr lang="in-ID"/>
          </a:p>
        </p:txBody>
      </p:sp>
      <p:pic>
        <p:nvPicPr>
          <p:cNvPr id="2097230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32" name="Picture 209723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66" y="1137254"/>
            <a:ext cx="6945338" cy="3135705"/>
          </a:xfrm>
          <a:prstGeom prst="rect">
            <a:avLst/>
          </a:prstGeom>
        </p:spPr>
      </p:pic>
      <p:sp>
        <p:nvSpPr>
          <p:cNvPr id="1048786" name="TextBox 1048785"/>
          <p:cNvSpPr txBox="1"/>
          <p:nvPr/>
        </p:nvSpPr>
        <p:spPr>
          <a:xfrm>
            <a:off x="1131865" y="4272958"/>
            <a:ext cx="7389209" cy="18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d" sz="2400" dirty="0">
                <a:solidFill>
                  <a:srgbClr val="000000"/>
                </a:solidFill>
              </a:rPr>
              <a:t>Tx : </a:t>
            </a:r>
            <a:r>
              <a:rPr lang="en-US" altLang="id" sz="2400" dirty="0" err="1">
                <a:solidFill>
                  <a:srgbClr val="000000"/>
                </a:solidFill>
              </a:rPr>
              <a:t>tujuan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preservasi</a:t>
            </a:r>
            <a:r>
              <a:rPr lang="en-US" altLang="id" sz="2400" dirty="0">
                <a:solidFill>
                  <a:srgbClr val="000000"/>
                </a:solidFill>
              </a:rPr>
              <a:t> bola </a:t>
            </a:r>
            <a:r>
              <a:rPr lang="en-US" altLang="id" sz="2400" dirty="0" err="1">
                <a:solidFill>
                  <a:srgbClr val="000000"/>
                </a:solidFill>
              </a:rPr>
              <a:t>mata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 err="1">
                <a:solidFill>
                  <a:srgbClr val="000000"/>
                </a:solidFill>
              </a:rPr>
              <a:t>Pilihan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utama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kemoterapi</a:t>
            </a:r>
            <a:r>
              <a:rPr lang="en-US" altLang="id" sz="2400" dirty="0">
                <a:solidFill>
                  <a:srgbClr val="000000"/>
                </a:solidFill>
              </a:rPr>
              <a:t> dan </a:t>
            </a:r>
            <a:r>
              <a:rPr lang="en-US" altLang="id" sz="2400" dirty="0" err="1">
                <a:solidFill>
                  <a:srgbClr val="000000"/>
                </a:solidFill>
              </a:rPr>
              <a:t>terapi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hormon</a:t>
            </a:r>
            <a:r>
              <a:rPr lang="en-US" altLang="id" sz="2400" dirty="0">
                <a:solidFill>
                  <a:srgbClr val="000000"/>
                </a:solidFill>
              </a:rPr>
              <a:t>,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 err="1">
                <a:solidFill>
                  <a:srgbClr val="000000"/>
                </a:solidFill>
              </a:rPr>
              <a:t>namun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bila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ada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resiko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metas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koroid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pilihan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terapi</a:t>
            </a:r>
            <a:r>
              <a:rPr lang="en-US" altLang="id" sz="2400" dirty="0">
                <a:solidFill>
                  <a:srgbClr val="000000"/>
                </a:solidFill>
              </a:rPr>
              <a:t> </a:t>
            </a:r>
            <a:r>
              <a:rPr lang="en-US" altLang="id" sz="2400" dirty="0" err="1">
                <a:solidFill>
                  <a:srgbClr val="000000"/>
                </a:solidFill>
              </a:rPr>
              <a:t>adalah</a:t>
            </a:r>
            <a:r>
              <a:rPr lang="en-US" altLang="id" sz="2400" dirty="0">
                <a:solidFill>
                  <a:srgbClr val="000000"/>
                </a:solidFill>
              </a:rPr>
              <a:t> brachytherapy, PDT,TTT, atau external beam radiotherapy</a:t>
            </a:r>
            <a:endParaRPr lang="in-ID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048791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Intraocular Sekunder</a:t>
            </a:r>
            <a:endParaRPr lang="in-ID"/>
          </a:p>
        </p:txBody>
      </p:sp>
      <p:sp>
        <p:nvSpPr>
          <p:cNvPr id="1048793" name="Text Placeholder 1048792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83333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2. Leukemia: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Retinopati</a:t>
            </a:r>
            <a:r>
              <a:rPr lang="en-US" altLang="id" sz="2400" dirty="0"/>
              <a:t> </a:t>
            </a:r>
            <a:r>
              <a:rPr lang="en-US" altLang="id" sz="2400" dirty="0" err="1"/>
              <a:t>leukomia</a:t>
            </a:r>
            <a:r>
              <a:rPr lang="en-US" altLang="id" sz="2400" dirty="0"/>
              <a:t> : </a:t>
            </a:r>
            <a:r>
              <a:rPr lang="en-US" altLang="id" sz="2400" dirty="0" err="1"/>
              <a:t>perdarahan</a:t>
            </a:r>
            <a:r>
              <a:rPr lang="en-US" altLang="id" sz="2400" dirty="0"/>
              <a:t> </a:t>
            </a:r>
            <a:r>
              <a:rPr lang="en-US" altLang="id" sz="2400" dirty="0" err="1"/>
              <a:t>intraretina</a:t>
            </a:r>
            <a:r>
              <a:rPr lang="en-US" altLang="id" sz="2400" dirty="0"/>
              <a:t> dan </a:t>
            </a:r>
            <a:r>
              <a:rPr lang="en-US" altLang="id" sz="2400" dirty="0" err="1"/>
              <a:t>subhyaloid</a:t>
            </a:r>
            <a:r>
              <a:rPr lang="en-US" altLang="id" sz="2400" dirty="0"/>
              <a:t>, HE, CWS, pseudo Roth spot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gambaran</a:t>
            </a:r>
            <a:r>
              <a:rPr lang="en-US" altLang="id" sz="2400" dirty="0"/>
              <a:t> biasanya </a:t>
            </a:r>
            <a:r>
              <a:rPr lang="en-US" altLang="id" sz="2400" dirty="0" err="1"/>
              <a:t>krn</a:t>
            </a:r>
            <a:r>
              <a:rPr lang="en-US" altLang="id" sz="2400" dirty="0"/>
              <a:t> anemia, </a:t>
            </a:r>
            <a:r>
              <a:rPr lang="en-US" altLang="id" sz="2400" dirty="0" err="1"/>
              <a:t>trombositopenia</a:t>
            </a:r>
            <a:r>
              <a:rPr lang="en-US" altLang="id" sz="2400" dirty="0"/>
              <a:t> atau </a:t>
            </a:r>
            <a:r>
              <a:rPr lang="en-US" altLang="id" sz="2400" dirty="0" err="1"/>
              <a:t>hiperviskositas</a:t>
            </a:r>
            <a:r>
              <a:rPr lang="en-US" altLang="id" sz="2400" dirty="0"/>
              <a:t>, pada true </a:t>
            </a:r>
            <a:r>
              <a:rPr lang="en-US" altLang="id" sz="2400" dirty="0" err="1"/>
              <a:t>inasion</a:t>
            </a:r>
            <a:r>
              <a:rPr lang="en-US" altLang="id" sz="2400" dirty="0"/>
              <a:t> -&gt; deposit </a:t>
            </a:r>
            <a:r>
              <a:rPr lang="en-US" altLang="id" sz="2400" dirty="0" err="1"/>
              <a:t>kekuningan</a:t>
            </a:r>
            <a:r>
              <a:rPr lang="en-US" altLang="id" sz="2400" dirty="0"/>
              <a:t> pada retina dan </a:t>
            </a:r>
            <a:r>
              <a:rPr lang="en-US" altLang="id" sz="2400" dirty="0" err="1"/>
              <a:t>ruang</a:t>
            </a:r>
            <a:r>
              <a:rPr lang="en-US" altLang="id" sz="2400" dirty="0"/>
              <a:t> </a:t>
            </a:r>
            <a:r>
              <a:rPr lang="en-US" altLang="id" sz="2400" dirty="0" err="1"/>
              <a:t>subretina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tx</a:t>
            </a:r>
            <a:r>
              <a:rPr lang="en-US" altLang="id" sz="2400" dirty="0"/>
              <a:t>: </a:t>
            </a:r>
            <a:r>
              <a:rPr lang="en-US" altLang="id" sz="2400" dirty="0" err="1"/>
              <a:t>kemoterapi</a:t>
            </a:r>
            <a:r>
              <a:rPr lang="en-US" altLang="id" sz="2400" dirty="0"/>
              <a:t> </a:t>
            </a:r>
            <a:r>
              <a:rPr lang="en-US" altLang="id" sz="2400" dirty="0" err="1"/>
              <a:t>sistemik</a:t>
            </a:r>
            <a:r>
              <a:rPr lang="en-US" altLang="id" sz="2400" dirty="0"/>
              <a:t> dan </a:t>
            </a:r>
            <a:r>
              <a:rPr lang="en-US" altLang="id" sz="2400" dirty="0" err="1"/>
              <a:t>bila</a:t>
            </a:r>
            <a:r>
              <a:rPr lang="en-US" altLang="id" sz="2400" dirty="0"/>
              <a:t> </a:t>
            </a:r>
            <a:r>
              <a:rPr lang="en-US" altLang="id" sz="2400" dirty="0" err="1"/>
              <a:t>ada</a:t>
            </a:r>
            <a:r>
              <a:rPr lang="en-US" altLang="id" sz="2400" dirty="0"/>
              <a:t> </a:t>
            </a:r>
            <a:r>
              <a:rPr lang="en-US" altLang="id" sz="2400" dirty="0" err="1"/>
              <a:t>infiltrasi</a:t>
            </a:r>
            <a:r>
              <a:rPr lang="en-US" altLang="id" sz="2400" dirty="0"/>
              <a:t> optic nerve -&gt; </a:t>
            </a:r>
            <a:r>
              <a:rPr lang="en-US" altLang="id" sz="2400" dirty="0" err="1"/>
              <a:t>radioterapi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233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36" name="Picture 209723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76" y="2021399"/>
            <a:ext cx="4116215" cy="45711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048798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Intraocular Sekunder</a:t>
            </a:r>
            <a:endParaRPr lang="in-ID"/>
          </a:p>
        </p:txBody>
      </p:sp>
      <p:sp>
        <p:nvSpPr>
          <p:cNvPr id="1048800" name="Text Placeholder 1048799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91667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3.Lymphoma: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plg</a:t>
            </a:r>
            <a:r>
              <a:rPr lang="en-US" altLang="id" sz="2400" dirty="0"/>
              <a:t> </a:t>
            </a:r>
            <a:r>
              <a:rPr lang="en-US" altLang="id" sz="2400" dirty="0" err="1"/>
              <a:t>sering</a:t>
            </a:r>
            <a:r>
              <a:rPr lang="en-US" altLang="id" sz="2400" dirty="0"/>
              <a:t> NHL </a:t>
            </a:r>
            <a:r>
              <a:rPr lang="en-US" altLang="id" sz="2400" dirty="0" err="1"/>
              <a:t>sel</a:t>
            </a:r>
            <a:r>
              <a:rPr lang="en-US" altLang="id" sz="2400" dirty="0"/>
              <a:t> B, primary ocular lymphoma -&gt; DLBC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SS </a:t>
            </a:r>
            <a:r>
              <a:rPr lang="en-US" altLang="id" sz="2400" dirty="0" err="1"/>
              <a:t>mirip</a:t>
            </a:r>
            <a:r>
              <a:rPr lang="en-US" altLang="id" sz="2400" dirty="0"/>
              <a:t> uveitis posterior, </a:t>
            </a:r>
            <a:r>
              <a:rPr lang="en-US" altLang="id" sz="2400" dirty="0" err="1"/>
              <a:t>pasien</a:t>
            </a:r>
            <a:r>
              <a:rPr lang="en-US" altLang="id" sz="2400" dirty="0"/>
              <a:t> 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 err="1"/>
              <a:t>usia</a:t>
            </a:r>
            <a:r>
              <a:rPr lang="en-US" altLang="id" sz="2400" dirty="0"/>
              <a:t> &gt;50th dg bilateral uveitis -&gt; </a:t>
            </a:r>
            <a:r>
              <a:rPr lang="en-US" altLang="id" sz="2400" dirty="0" err="1"/>
              <a:t>mgkn</a:t>
            </a:r>
            <a:r>
              <a:rPr lang="en-US" altLang="id" sz="2400" dirty="0"/>
              <a:t> PIOL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tx</a:t>
            </a:r>
            <a:r>
              <a:rPr lang="en-US" altLang="id" sz="2400" dirty="0"/>
              <a:t>: IV </a:t>
            </a:r>
            <a:r>
              <a:rPr lang="en-US" altLang="id" sz="2400" dirty="0" err="1"/>
              <a:t>metotrexate</a:t>
            </a:r>
            <a:r>
              <a:rPr lang="en-US" altLang="id" sz="2400" dirty="0"/>
              <a:t>, </a:t>
            </a:r>
            <a:r>
              <a:rPr lang="en-US" altLang="id" sz="2400" dirty="0" err="1"/>
              <a:t>bila</a:t>
            </a:r>
            <a:r>
              <a:rPr lang="en-US" altLang="id" sz="2400" dirty="0"/>
              <a:t> </a:t>
            </a:r>
            <a:r>
              <a:rPr lang="en-US" altLang="id" sz="2400" dirty="0" err="1"/>
              <a:t>hanya</a:t>
            </a:r>
            <a:r>
              <a:rPr lang="en-US" altLang="id" sz="2400" dirty="0"/>
              <a:t> ocular -&gt; intravitreal </a:t>
            </a:r>
            <a:r>
              <a:rPr lang="en-US" altLang="id" sz="2400" dirty="0" err="1"/>
              <a:t>metotrexate</a:t>
            </a:r>
            <a:r>
              <a:rPr lang="en-US" altLang="id" sz="2400" dirty="0"/>
              <a:t> / rituximab / external beam radiotherapy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237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239" name="Picture 209723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5973" y="3252965"/>
            <a:ext cx="4453841" cy="25854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857249"/>
            <a:ext cx="9144000" cy="366082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084594" y="-434149"/>
            <a:ext cx="747848" cy="1199334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48813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832442" y="-434149"/>
            <a:ext cx="747848" cy="1199334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40" name="图片 11"/>
          <p:cNvPicPr>
            <a:picLocks noChangeAspect="1"/>
          </p:cNvPicPr>
          <p:nvPr/>
        </p:nvPicPr>
        <p:blipFill rotWithShape="1">
          <a:blip r:embed="rId2" cstate="print"/>
          <a:srcRect l="6226" r="7389" b="84853"/>
          <a:stretch>
            <a:fillRect/>
          </a:stretch>
        </p:blipFill>
        <p:spPr>
          <a:xfrm>
            <a:off x="1265334" y="854914"/>
            <a:ext cx="6579211" cy="3064289"/>
          </a:xfrm>
          <a:prstGeom prst="rect">
            <a:avLst/>
          </a:prstGeom>
        </p:spPr>
      </p:pic>
      <p:sp>
        <p:nvSpPr>
          <p:cNvPr id="1048814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4518070"/>
            <a:ext cx="9144000" cy="1482681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41" name="图片 4"/>
          <p:cNvPicPr>
            <a:picLocks noChangeAspect="1"/>
          </p:cNvPicPr>
          <p:nvPr/>
        </p:nvPicPr>
        <p:blipFill rotWithShape="1">
          <a:blip r:embed="rId3" cstate="print"/>
          <a:srcRect l="31922" t="724" r="34057" b="90923"/>
          <a:stretch>
            <a:fillRect/>
          </a:stretch>
        </p:blipFill>
        <p:spPr>
          <a:xfrm>
            <a:off x="3097777" y="1365464"/>
            <a:ext cx="2975384" cy="1940471"/>
          </a:xfrm>
          <a:prstGeom prst="rect">
            <a:avLst/>
          </a:prstGeom>
        </p:spPr>
      </p:pic>
      <p:pic>
        <p:nvPicPr>
          <p:cNvPr id="2097242" name="图片 13"/>
          <p:cNvPicPr>
            <a:picLocks noChangeAspect="1"/>
          </p:cNvPicPr>
          <p:nvPr/>
        </p:nvPicPr>
        <p:blipFill rotWithShape="1">
          <a:blip r:embed="rId3" cstate="print"/>
          <a:srcRect l="3521" t="2395" r="84645" b="93484"/>
          <a:stretch>
            <a:fillRect/>
          </a:stretch>
        </p:blipFill>
        <p:spPr>
          <a:xfrm>
            <a:off x="738487" y="1263731"/>
            <a:ext cx="1093956" cy="1011911"/>
          </a:xfrm>
          <a:prstGeom prst="rect">
            <a:avLst/>
          </a:prstGeom>
        </p:spPr>
      </p:pic>
      <p:pic>
        <p:nvPicPr>
          <p:cNvPr id="2097243" name="图片 14"/>
          <p:cNvPicPr>
            <a:picLocks noChangeAspect="1"/>
          </p:cNvPicPr>
          <p:nvPr/>
        </p:nvPicPr>
        <p:blipFill rotWithShape="1">
          <a:blip r:embed="rId3" cstate="print"/>
          <a:srcRect l="14172" t="7630" r="75474" b="88472"/>
          <a:stretch>
            <a:fillRect/>
          </a:stretch>
        </p:blipFill>
        <p:spPr>
          <a:xfrm>
            <a:off x="1601651" y="2522497"/>
            <a:ext cx="957212" cy="957212"/>
          </a:xfrm>
          <a:prstGeom prst="rect">
            <a:avLst/>
          </a:prstGeom>
        </p:spPr>
      </p:pic>
      <p:pic>
        <p:nvPicPr>
          <p:cNvPr id="2097244" name="图片 15"/>
          <p:cNvPicPr>
            <a:picLocks noChangeAspect="1"/>
          </p:cNvPicPr>
          <p:nvPr/>
        </p:nvPicPr>
        <p:blipFill rotWithShape="1">
          <a:blip r:embed="rId3" cstate="print"/>
          <a:srcRect l="2338" t="12307" r="86125" b="83906"/>
          <a:stretch>
            <a:fillRect/>
          </a:stretch>
        </p:blipFill>
        <p:spPr>
          <a:xfrm>
            <a:off x="470263" y="3288773"/>
            <a:ext cx="1066607" cy="929863"/>
          </a:xfrm>
          <a:prstGeom prst="rect">
            <a:avLst/>
          </a:prstGeom>
        </p:spPr>
      </p:pic>
      <p:pic>
        <p:nvPicPr>
          <p:cNvPr id="2097245" name="图片 16"/>
          <p:cNvPicPr>
            <a:picLocks noChangeAspect="1"/>
          </p:cNvPicPr>
          <p:nvPr/>
        </p:nvPicPr>
        <p:blipFill rotWithShape="1">
          <a:blip r:embed="rId3" cstate="print"/>
          <a:srcRect l="83102" t="9746" r="5952" b="86022"/>
          <a:stretch>
            <a:fillRect/>
          </a:stretch>
        </p:blipFill>
        <p:spPr>
          <a:xfrm>
            <a:off x="7447349" y="3130047"/>
            <a:ext cx="1011908" cy="1039260"/>
          </a:xfrm>
          <a:prstGeom prst="rect">
            <a:avLst/>
          </a:prstGeom>
        </p:spPr>
      </p:pic>
      <p:pic>
        <p:nvPicPr>
          <p:cNvPr id="2097246" name="图片 17"/>
          <p:cNvPicPr>
            <a:picLocks noChangeAspect="1"/>
          </p:cNvPicPr>
          <p:nvPr/>
        </p:nvPicPr>
        <p:blipFill rotWithShape="1">
          <a:blip r:embed="rId3" cstate="print"/>
          <a:srcRect l="84877" t="3174" r="3881" b="93039"/>
          <a:stretch>
            <a:fillRect/>
          </a:stretch>
        </p:blipFill>
        <p:spPr>
          <a:xfrm>
            <a:off x="7471178" y="1148629"/>
            <a:ext cx="1039260" cy="929862"/>
          </a:xfrm>
          <a:prstGeom prst="rect">
            <a:avLst/>
          </a:prstGeom>
        </p:spPr>
      </p:pic>
      <p:pic>
        <p:nvPicPr>
          <p:cNvPr id="2097247" name="图片 18"/>
          <p:cNvPicPr>
            <a:picLocks noChangeAspect="1"/>
          </p:cNvPicPr>
          <p:nvPr/>
        </p:nvPicPr>
        <p:blipFill rotWithShape="1">
          <a:blip r:embed="rId3" cstate="print"/>
          <a:srcRect l="13284" t="14646" r="12461" b="75553"/>
          <a:stretch>
            <a:fillRect/>
          </a:stretch>
        </p:blipFill>
        <p:spPr>
          <a:xfrm>
            <a:off x="1699865" y="2989100"/>
            <a:ext cx="5870036" cy="2058021"/>
          </a:xfrm>
          <a:prstGeom prst="rect">
            <a:avLst/>
          </a:prstGeom>
        </p:spPr>
      </p:pic>
      <p:sp>
        <p:nvSpPr>
          <p:cNvPr id="1048815" name="文本框 22"/>
          <p:cNvSpPr txBox="1"/>
          <p:nvPr/>
        </p:nvSpPr>
        <p:spPr>
          <a:xfrm>
            <a:off x="1521956" y="4958975"/>
            <a:ext cx="6065965" cy="66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dirty="0">
                <a:solidFill>
                  <a:srgbClr val="F7F9F8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Thank you for listening </a:t>
            </a:r>
            <a:endParaRPr lang="zh-CN" altLang="en-US" sz="5400" b="1" dirty="0">
              <a:solidFill>
                <a:srgbClr val="F7F9F8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097248" name="图片 23"/>
          <p:cNvPicPr>
            <a:picLocks noChangeAspect="1"/>
          </p:cNvPicPr>
          <p:nvPr/>
        </p:nvPicPr>
        <p:blipFill rotWithShape="1">
          <a:blip r:embed="rId2" cstate="print"/>
          <a:srcRect l="82256" t="20493" r="3839" b="71711"/>
          <a:stretch>
            <a:fillRect/>
          </a:stretch>
        </p:blipFill>
        <p:spPr>
          <a:xfrm>
            <a:off x="823932" y="4829812"/>
            <a:ext cx="453980" cy="676141"/>
          </a:xfrm>
          <a:prstGeom prst="rect">
            <a:avLst/>
          </a:prstGeom>
        </p:spPr>
      </p:pic>
      <p:pic>
        <p:nvPicPr>
          <p:cNvPr id="2097249" name="图片 24"/>
          <p:cNvPicPr>
            <a:picLocks noChangeAspect="1"/>
          </p:cNvPicPr>
          <p:nvPr/>
        </p:nvPicPr>
        <p:blipFill rotWithShape="1">
          <a:blip r:embed="rId2" cstate="print"/>
          <a:srcRect t="29848" r="80462" b="64472"/>
          <a:stretch>
            <a:fillRect/>
          </a:stretch>
        </p:blipFill>
        <p:spPr>
          <a:xfrm>
            <a:off x="7821338" y="5067212"/>
            <a:ext cx="637919" cy="4926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sp>
        <p:nvSpPr>
          <p:cNvPr id="1048664" name="Text Placeholder 1048663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50833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Tumor </a:t>
            </a:r>
            <a:r>
              <a:rPr lang="en-US" altLang="id" sz="2400" dirty="0" err="1"/>
              <a:t>Melanositik</a:t>
            </a:r>
            <a:r>
              <a:rPr lang="en-US" altLang="id" sz="2400" dirty="0"/>
              <a:t> Iris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1. Nevus Iris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byk</a:t>
            </a:r>
            <a:r>
              <a:rPr lang="en-US" altLang="id" sz="2400" dirty="0"/>
              <a:t> pd NF1, </a:t>
            </a:r>
            <a:r>
              <a:rPr lang="en-US" altLang="id" sz="2400" dirty="0" err="1"/>
              <a:t>tanpa</a:t>
            </a:r>
            <a:r>
              <a:rPr lang="en-US" altLang="id" sz="2400" dirty="0"/>
              <a:t> </a:t>
            </a:r>
            <a:r>
              <a:rPr lang="en-US" altLang="id" sz="2400" dirty="0" err="1"/>
              <a:t>gejala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bentuk</a:t>
            </a:r>
            <a:r>
              <a:rPr lang="en-US" altLang="id" sz="2400" dirty="0"/>
              <a:t> : </a:t>
            </a:r>
            <a:r>
              <a:rPr lang="en-US" altLang="id" sz="2400" dirty="0" err="1"/>
              <a:t>circumsribed</a:t>
            </a:r>
            <a:r>
              <a:rPr lang="en-US" altLang="id" sz="2400" dirty="0"/>
              <a:t> (</a:t>
            </a:r>
            <a:r>
              <a:rPr lang="en-US" altLang="id" sz="2400" dirty="0" err="1"/>
              <a:t>lesi</a:t>
            </a:r>
            <a:r>
              <a:rPr lang="en-US" altLang="id" sz="2400" dirty="0"/>
              <a:t> flat/nodular di 1 bag iris), diffuse (</a:t>
            </a:r>
            <a:r>
              <a:rPr lang="en-US" altLang="id" sz="2400" dirty="0" err="1"/>
              <a:t>mengenai</a:t>
            </a:r>
            <a:r>
              <a:rPr lang="en-US" altLang="id" sz="2400" dirty="0"/>
              <a:t> 1/</a:t>
            </a:r>
            <a:r>
              <a:rPr lang="en-US" altLang="id" sz="2400" dirty="0" err="1"/>
              <a:t>lbh</a:t>
            </a:r>
            <a:r>
              <a:rPr lang="en-US" altLang="id" sz="2400" dirty="0"/>
              <a:t> </a:t>
            </a:r>
            <a:r>
              <a:rPr lang="en-US" altLang="id" sz="2400" dirty="0" err="1"/>
              <a:t>sektor</a:t>
            </a:r>
            <a:r>
              <a:rPr lang="en-US" altLang="id" sz="2400" dirty="0"/>
              <a:t> iris)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</a:t>
            </a:r>
            <a:r>
              <a:rPr lang="en-US" altLang="id" sz="2400" dirty="0" err="1"/>
              <a:t>tx</a:t>
            </a:r>
            <a:r>
              <a:rPr lang="en-US" altLang="id" sz="2400" dirty="0"/>
              <a:t> : </a:t>
            </a:r>
            <a:r>
              <a:rPr lang="en-US" altLang="id" sz="2400" dirty="0" err="1"/>
              <a:t>observasi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2. Melanoma Iris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malignansi</a:t>
            </a:r>
            <a:r>
              <a:rPr lang="en-US" altLang="id" sz="2400" dirty="0"/>
              <a:t> -&gt; ukuran </a:t>
            </a:r>
            <a:r>
              <a:rPr lang="en-US" altLang="id" sz="2400" dirty="0" err="1"/>
              <a:t>membesar</a:t>
            </a:r>
            <a:r>
              <a:rPr lang="en-US" altLang="id" sz="2400" dirty="0"/>
              <a:t>, </a:t>
            </a:r>
            <a:r>
              <a:rPr lang="en-US" altLang="id" sz="2400" dirty="0" err="1"/>
              <a:t>ektropion</a:t>
            </a:r>
            <a:r>
              <a:rPr lang="en-US" altLang="id" sz="2400" dirty="0"/>
              <a:t> uvea, </a:t>
            </a:r>
            <a:r>
              <a:rPr lang="en-US" altLang="id" sz="2400" dirty="0" err="1"/>
              <a:t>peningkatan</a:t>
            </a:r>
            <a:r>
              <a:rPr lang="en-US" altLang="id" sz="2400" dirty="0"/>
              <a:t> </a:t>
            </a:r>
            <a:r>
              <a:rPr lang="en-US" altLang="id" sz="2400" dirty="0" err="1"/>
              <a:t>intravaskular</a:t>
            </a:r>
            <a:r>
              <a:rPr lang="en-US" altLang="id" sz="2400" dirty="0"/>
              <a:t>, </a:t>
            </a:r>
            <a:r>
              <a:rPr lang="en-US" altLang="id" sz="2400" dirty="0" err="1"/>
              <a:t>katarak</a:t>
            </a:r>
            <a:r>
              <a:rPr lang="en-US" altLang="id" sz="2400" dirty="0"/>
              <a:t> </a:t>
            </a:r>
            <a:r>
              <a:rPr lang="en-US" altLang="id" sz="2400" dirty="0" err="1"/>
              <a:t>sektoral</a:t>
            </a:r>
            <a:r>
              <a:rPr lang="en-US" altLang="id" sz="2400" dirty="0"/>
              <a:t>, </a:t>
            </a:r>
            <a:r>
              <a:rPr lang="en-US" altLang="id" sz="2400" dirty="0" err="1"/>
              <a:t>glaukoma</a:t>
            </a:r>
            <a:r>
              <a:rPr lang="en-US" altLang="id" sz="2400" dirty="0"/>
              <a:t> </a:t>
            </a:r>
            <a:r>
              <a:rPr lang="en-US" altLang="id" sz="2400" dirty="0" err="1"/>
              <a:t>sekunder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tx</a:t>
            </a:r>
            <a:r>
              <a:rPr lang="en-US" altLang="id" sz="2400" dirty="0"/>
              <a:t> : </a:t>
            </a:r>
            <a:r>
              <a:rPr lang="en-US" altLang="id" sz="2400" dirty="0" err="1"/>
              <a:t>eksisi</a:t>
            </a:r>
            <a:r>
              <a:rPr lang="en-US" altLang="id" sz="2400" dirty="0"/>
              <a:t> tumor , brachytherapy, proton beam therapy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invasi</a:t>
            </a:r>
            <a:r>
              <a:rPr lang="en-US" altLang="id" sz="2400" dirty="0"/>
              <a:t> ke angle CoA (</a:t>
            </a:r>
            <a:r>
              <a:rPr lang="en-US" altLang="id" sz="2400" dirty="0" err="1"/>
              <a:t>glaukoma</a:t>
            </a:r>
            <a:r>
              <a:rPr lang="en-US" altLang="id" sz="2400" dirty="0"/>
              <a:t>)-&gt; </a:t>
            </a:r>
            <a:r>
              <a:rPr lang="en-US" altLang="id" sz="2400" dirty="0" err="1"/>
              <a:t>resiko</a:t>
            </a:r>
            <a:r>
              <a:rPr lang="en-US" altLang="id" sz="2400" dirty="0"/>
              <a:t> </a:t>
            </a:r>
            <a:r>
              <a:rPr lang="en-US" altLang="id" sz="2400" dirty="0" err="1"/>
              <a:t>kematian</a:t>
            </a:r>
            <a:r>
              <a:rPr lang="en-US" altLang="id" sz="2400" dirty="0"/>
              <a:t> </a:t>
            </a:r>
            <a:r>
              <a:rPr lang="en-US" altLang="id" sz="2400" dirty="0" err="1"/>
              <a:t>krn</a:t>
            </a:r>
            <a:r>
              <a:rPr lang="en-US" altLang="id" sz="2400" dirty="0"/>
              <a:t> </a:t>
            </a:r>
            <a:r>
              <a:rPr lang="en-US" altLang="id" sz="2400" dirty="0" err="1"/>
              <a:t>metas</a:t>
            </a:r>
            <a:r>
              <a:rPr lang="en-US" altLang="id" sz="2400" dirty="0"/>
              <a:t> naik</a:t>
            </a:r>
            <a:endParaRPr lang="in-ID" sz="2400" dirty="0"/>
          </a:p>
        </p:txBody>
      </p:sp>
      <p:pic>
        <p:nvPicPr>
          <p:cNvPr id="2097157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31" y="1323070"/>
            <a:ext cx="2146852" cy="5061879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2042" y="1323071"/>
            <a:ext cx="2143489" cy="5030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048669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sp>
        <p:nvSpPr>
          <p:cNvPr id="1048671" name="Text Placeholder 1048670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91667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Tumor </a:t>
            </a:r>
            <a:r>
              <a:rPr lang="en-US" altLang="id" sz="2400" dirty="0" err="1"/>
              <a:t>Melanositik</a:t>
            </a:r>
            <a:r>
              <a:rPr lang="en-US" altLang="id" sz="2400" dirty="0"/>
              <a:t>  Badan </a:t>
            </a:r>
            <a:r>
              <a:rPr lang="en-US" altLang="id" sz="2400" dirty="0" err="1"/>
              <a:t>Siliar</a:t>
            </a:r>
            <a:r>
              <a:rPr lang="en-US" altLang="id" sz="2400" dirty="0"/>
              <a:t> dan </a:t>
            </a:r>
            <a:r>
              <a:rPr lang="en-US" altLang="id" sz="2400" dirty="0" err="1"/>
              <a:t>Koroid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1. Nevus Badan </a:t>
            </a:r>
            <a:r>
              <a:rPr lang="en-US" altLang="id" sz="2400" dirty="0" err="1"/>
              <a:t>Siliar</a:t>
            </a:r>
            <a:r>
              <a:rPr lang="en-US" altLang="id" sz="2400" dirty="0"/>
              <a:t> dan </a:t>
            </a:r>
            <a:r>
              <a:rPr lang="en-US" altLang="id" sz="2400" dirty="0" err="1"/>
              <a:t>Koroid</a:t>
            </a:r>
            <a:r>
              <a:rPr lang="en-US" altLang="id" sz="2400" dirty="0"/>
              <a:t>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tanpa</a:t>
            </a:r>
            <a:r>
              <a:rPr lang="en-US" altLang="id" sz="2400" dirty="0"/>
              <a:t> </a:t>
            </a:r>
            <a:r>
              <a:rPr lang="en-US" altLang="id" sz="2400" dirty="0" err="1"/>
              <a:t>gejala</a:t>
            </a:r>
            <a:r>
              <a:rPr lang="en-US" altLang="id" sz="2400" dirty="0"/>
              <a:t>, </a:t>
            </a:r>
            <a:r>
              <a:rPr lang="en-US" altLang="id" sz="2400" dirty="0" err="1"/>
              <a:t>bentuk</a:t>
            </a:r>
            <a:r>
              <a:rPr lang="en-US" altLang="id" sz="2400" dirty="0"/>
              <a:t> flat/</a:t>
            </a:r>
            <a:r>
              <a:rPr lang="en-US" altLang="id" sz="2400" dirty="0" err="1"/>
              <a:t>elevasi</a:t>
            </a:r>
            <a:r>
              <a:rPr lang="en-US" altLang="id" sz="2400" dirty="0"/>
              <a:t> minimal, </a:t>
            </a:r>
            <a:r>
              <a:rPr lang="en-US" altLang="id" sz="2400" dirty="0" err="1"/>
              <a:t>berpigmen</a:t>
            </a:r>
            <a:r>
              <a:rPr lang="en-US" altLang="id" sz="2400" dirty="0"/>
              <a:t>, batas </a:t>
            </a:r>
            <a:r>
              <a:rPr lang="en-US" altLang="id" sz="2400" dirty="0" err="1"/>
              <a:t>tegas</a:t>
            </a:r>
            <a:r>
              <a:rPr lang="en-US" altLang="id" sz="2400" dirty="0"/>
              <a:t>, </a:t>
            </a:r>
            <a:r>
              <a:rPr lang="en-US" altLang="id" sz="2400" dirty="0" err="1"/>
              <a:t>kadang</a:t>
            </a:r>
            <a:r>
              <a:rPr lang="en-US" altLang="id" sz="2400" dirty="0"/>
              <a:t> </a:t>
            </a:r>
            <a:r>
              <a:rPr lang="en-US" altLang="id" sz="2400" dirty="0" err="1"/>
              <a:t>disertai</a:t>
            </a:r>
            <a:r>
              <a:rPr lang="en-US" altLang="id" sz="2400" dirty="0"/>
              <a:t> drusen, </a:t>
            </a:r>
            <a:r>
              <a:rPr lang="en-US" altLang="id" sz="2400" dirty="0" err="1"/>
              <a:t>cairan</a:t>
            </a:r>
            <a:r>
              <a:rPr lang="en-US" altLang="id" sz="2400" dirty="0"/>
              <a:t> </a:t>
            </a:r>
            <a:r>
              <a:rPr lang="en-US" altLang="id" sz="2400" dirty="0" err="1"/>
              <a:t>lipofusin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</a:t>
            </a:r>
            <a:r>
              <a:rPr lang="en-US" altLang="id" sz="2400" dirty="0" err="1"/>
              <a:t>tx</a:t>
            </a:r>
            <a:r>
              <a:rPr lang="en-US" altLang="id" sz="2400" dirty="0"/>
              <a:t> : </a:t>
            </a:r>
            <a:r>
              <a:rPr lang="en-US" altLang="id" sz="2400" dirty="0" err="1"/>
              <a:t>observasi</a:t>
            </a:r>
            <a:r>
              <a:rPr lang="en-US" altLang="id" sz="2400" dirty="0"/>
              <a:t> -&gt; </a:t>
            </a:r>
            <a:r>
              <a:rPr lang="en-US" altLang="id" sz="2400" dirty="0" err="1"/>
              <a:t>bila</a:t>
            </a:r>
            <a:r>
              <a:rPr lang="en-US" altLang="id" sz="2400" dirty="0"/>
              <a:t> muncul </a:t>
            </a:r>
            <a:r>
              <a:rPr lang="en-US" altLang="id" sz="2400" dirty="0" err="1"/>
              <a:t>penambahan</a:t>
            </a:r>
            <a:r>
              <a:rPr lang="en-US" altLang="id" sz="2400" dirty="0"/>
              <a:t> pigmen orange dan </a:t>
            </a:r>
            <a:r>
              <a:rPr lang="en-US" altLang="id" sz="2400" dirty="0" err="1"/>
              <a:t>cairan</a:t>
            </a:r>
            <a:r>
              <a:rPr lang="en-US" altLang="id" sz="2400" dirty="0"/>
              <a:t> </a:t>
            </a:r>
            <a:r>
              <a:rPr lang="en-US" altLang="id" sz="2400" dirty="0" err="1"/>
              <a:t>subretina</a:t>
            </a:r>
            <a:r>
              <a:rPr lang="en-US" altLang="id" sz="2400" dirty="0"/>
              <a:t> -&gt; </a:t>
            </a:r>
            <a:r>
              <a:rPr lang="en-US" altLang="id" sz="2400" dirty="0" err="1"/>
              <a:t>berubah</a:t>
            </a:r>
            <a:r>
              <a:rPr lang="en-US" altLang="id" sz="2400" dirty="0"/>
              <a:t> </a:t>
            </a:r>
            <a:r>
              <a:rPr lang="en-US" altLang="id" sz="2400" dirty="0" err="1"/>
              <a:t>ganas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60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66" name="Picture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65" y="1291840"/>
            <a:ext cx="3392118" cy="4818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sp>
        <p:nvSpPr>
          <p:cNvPr id="1048678" name="Text Placeholder 1048677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4655369" cy="54166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/>
              <a:t>2.  Melanoma Badan </a:t>
            </a:r>
            <a:r>
              <a:rPr lang="en-US" altLang="id" sz="2400" dirty="0" err="1"/>
              <a:t>Siliar</a:t>
            </a:r>
            <a:r>
              <a:rPr lang="en-US" altLang="id" sz="2400" dirty="0"/>
              <a:t> dan </a:t>
            </a:r>
            <a:r>
              <a:rPr lang="en-US" altLang="id" sz="2400" dirty="0" err="1"/>
              <a:t>Koroid</a:t>
            </a:r>
            <a:r>
              <a:rPr lang="en-US" altLang="id" sz="2400" dirty="0"/>
              <a:t> :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tumor intraocular primer paling </a:t>
            </a:r>
            <a:r>
              <a:rPr lang="en-US" altLang="id" sz="2400" dirty="0" err="1"/>
              <a:t>sering</a:t>
            </a:r>
            <a:r>
              <a:rPr lang="en-US" altLang="id" sz="2400" dirty="0"/>
              <a:t> pada </a:t>
            </a:r>
            <a:r>
              <a:rPr lang="en-US" altLang="id" sz="2400" dirty="0" err="1"/>
              <a:t>dewasa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SS : </a:t>
            </a:r>
            <a:r>
              <a:rPr lang="en-US" altLang="id" sz="2400" dirty="0" err="1"/>
              <a:t>penurunan</a:t>
            </a:r>
            <a:r>
              <a:rPr lang="en-US" altLang="id" sz="2400" dirty="0"/>
              <a:t> </a:t>
            </a:r>
            <a:r>
              <a:rPr lang="en-US" altLang="id" sz="2400" dirty="0" err="1"/>
              <a:t>visus</a:t>
            </a:r>
            <a:r>
              <a:rPr lang="en-US" altLang="id" sz="2400" dirty="0"/>
              <a:t> dan CV, </a:t>
            </a:r>
            <a:r>
              <a:rPr lang="en-US" altLang="id" sz="2400" dirty="0" err="1"/>
              <a:t>metamorphsia</a:t>
            </a:r>
            <a:r>
              <a:rPr lang="en-US" altLang="id" sz="2400" dirty="0"/>
              <a:t> (SS -&gt;RD)</a:t>
            </a:r>
            <a:endParaRPr lang="in-ID" sz="2400" dirty="0"/>
          </a:p>
          <a:p>
            <a:pPr>
              <a:lnSpc>
                <a:spcPct val="170000"/>
              </a:lnSpc>
            </a:pPr>
            <a:r>
              <a:rPr lang="en-US" altLang="id" sz="2400" dirty="0"/>
              <a:t>- </a:t>
            </a:r>
            <a:r>
              <a:rPr lang="en-US" altLang="id" sz="2400" dirty="0" err="1"/>
              <a:t>Px</a:t>
            </a:r>
            <a:r>
              <a:rPr lang="en-US" altLang="id" sz="2400" dirty="0"/>
              <a:t>: indirect ophthalmoscopy (</a:t>
            </a:r>
            <a:r>
              <a:rPr lang="en-US" altLang="id" sz="2400" dirty="0" err="1"/>
              <a:t>plg</a:t>
            </a:r>
            <a:r>
              <a:rPr lang="en-US" altLang="id" sz="2400" dirty="0"/>
              <a:t> </a:t>
            </a:r>
            <a:r>
              <a:rPr lang="en-US" altLang="id" sz="2400" dirty="0" err="1"/>
              <a:t>penting</a:t>
            </a:r>
            <a:r>
              <a:rPr lang="en-US" altLang="id" sz="2400" dirty="0"/>
              <a:t>), </a:t>
            </a:r>
            <a:r>
              <a:rPr lang="en-US" altLang="id" sz="2400" dirty="0" err="1"/>
              <a:t>slitlamp</a:t>
            </a:r>
            <a:r>
              <a:rPr lang="en-US" altLang="id" sz="2400" dirty="0"/>
              <a:t> </a:t>
            </a:r>
            <a:r>
              <a:rPr lang="en-US" altLang="id" sz="2400" dirty="0" err="1"/>
              <a:t>biomicroscopy+gonioskopi</a:t>
            </a:r>
            <a:r>
              <a:rPr lang="en-US" altLang="id" sz="2400" dirty="0"/>
              <a:t> (</a:t>
            </a:r>
            <a:r>
              <a:rPr lang="en-US" altLang="id" sz="2400" dirty="0" err="1"/>
              <a:t>melihat</a:t>
            </a:r>
            <a:r>
              <a:rPr lang="en-US" altLang="id" sz="2400" dirty="0"/>
              <a:t> </a:t>
            </a:r>
            <a:r>
              <a:rPr lang="en-US" altLang="id" sz="2400" dirty="0" err="1"/>
              <a:t>pelebaran</a:t>
            </a:r>
            <a:r>
              <a:rPr lang="en-US" altLang="id" sz="2400" dirty="0"/>
              <a:t> ke anterior),FAF (</a:t>
            </a:r>
            <a:r>
              <a:rPr lang="en-US" altLang="id" sz="2400" dirty="0" err="1"/>
              <a:t>melihat</a:t>
            </a:r>
            <a:r>
              <a:rPr lang="en-US" altLang="id" sz="2400" dirty="0"/>
              <a:t> </a:t>
            </a:r>
            <a:r>
              <a:rPr lang="en-US" altLang="id" sz="2400" dirty="0" err="1"/>
              <a:t>lipofuschin</a:t>
            </a:r>
            <a:r>
              <a:rPr lang="en-US" altLang="id" sz="2400" dirty="0"/>
              <a:t>),USG A-scan (</a:t>
            </a:r>
            <a:r>
              <a:rPr lang="en-US" altLang="id" sz="2400" dirty="0" err="1"/>
              <a:t>accoustic</a:t>
            </a:r>
            <a:r>
              <a:rPr lang="en-US" altLang="id" sz="2400" dirty="0"/>
              <a:t> shadow), USG B-scan (dome shaped dan collar button-&gt;</a:t>
            </a:r>
            <a:r>
              <a:rPr lang="en-US" altLang="id" sz="2400" dirty="0" err="1"/>
              <a:t>blm</a:t>
            </a:r>
            <a:r>
              <a:rPr lang="en-US" altLang="id" sz="2400" dirty="0"/>
              <a:t> </a:t>
            </a:r>
            <a:r>
              <a:rPr lang="en-US" altLang="id" sz="2400" dirty="0" err="1"/>
              <a:t>menembus</a:t>
            </a:r>
            <a:r>
              <a:rPr lang="en-US" altLang="id" sz="2400" dirty="0"/>
              <a:t> </a:t>
            </a:r>
            <a:r>
              <a:rPr lang="en-US" altLang="id" sz="2400" dirty="0" err="1"/>
              <a:t>membran</a:t>
            </a:r>
            <a:r>
              <a:rPr lang="en-US" altLang="id" sz="2400" dirty="0"/>
              <a:t> Bruch, mushroom -&gt; </a:t>
            </a:r>
            <a:r>
              <a:rPr lang="en-US" altLang="id" sz="2400" dirty="0" err="1"/>
              <a:t>sdh</a:t>
            </a:r>
            <a:r>
              <a:rPr lang="en-US" altLang="id" sz="2400" dirty="0"/>
              <a:t> </a:t>
            </a:r>
            <a:r>
              <a:rPr lang="en-US" altLang="id" sz="2400" dirty="0" err="1"/>
              <a:t>menembus</a:t>
            </a:r>
            <a:r>
              <a:rPr lang="en-US" altLang="id" sz="2400" dirty="0"/>
              <a:t>)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63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60" y="1443092"/>
            <a:ext cx="3884333" cy="5222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048683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pic>
        <p:nvPicPr>
          <p:cNvPr id="2097168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1" y="1441238"/>
            <a:ext cx="7917250" cy="2164428"/>
          </a:xfrm>
          <a:prstGeom prst="rect">
            <a:avLst/>
          </a:prstGeom>
        </p:spPr>
      </p:pic>
      <p:sp>
        <p:nvSpPr>
          <p:cNvPr id="1048686" name="TextBox 1048685"/>
          <p:cNvSpPr txBox="1"/>
          <p:nvPr/>
        </p:nvSpPr>
        <p:spPr>
          <a:xfrm>
            <a:off x="1249888" y="3909649"/>
            <a:ext cx="7286818" cy="222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d" sz="2400" dirty="0" err="1">
                <a:solidFill>
                  <a:srgbClr val="000000"/>
                </a:solidFill>
              </a:rPr>
              <a:t>Ganas</a:t>
            </a:r>
            <a:r>
              <a:rPr lang="en-US" altLang="id" sz="2400" dirty="0">
                <a:solidFill>
                  <a:srgbClr val="000000"/>
                </a:solidFill>
              </a:rPr>
              <a:t>/ Melanoma :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>
                <a:solidFill>
                  <a:srgbClr val="000000"/>
                </a:solidFill>
              </a:rPr>
              <a:t>1. </a:t>
            </a:r>
            <a:r>
              <a:rPr lang="en-US" altLang="id" sz="2400" dirty="0" err="1">
                <a:solidFill>
                  <a:srgbClr val="000000"/>
                </a:solidFill>
              </a:rPr>
              <a:t>membesar</a:t>
            </a:r>
            <a:r>
              <a:rPr lang="en-US" altLang="id" sz="2400" dirty="0">
                <a:solidFill>
                  <a:srgbClr val="000000"/>
                </a:solidFill>
              </a:rPr>
              <a:t> (basis &gt;6mm)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>
                <a:solidFill>
                  <a:srgbClr val="000000"/>
                </a:solidFill>
              </a:rPr>
              <a:t>2. tidak </a:t>
            </a:r>
            <a:r>
              <a:rPr lang="en-US" altLang="id" sz="2400" dirty="0" err="1">
                <a:solidFill>
                  <a:srgbClr val="000000"/>
                </a:solidFill>
              </a:rPr>
              <a:t>adanya</a:t>
            </a:r>
            <a:r>
              <a:rPr lang="en-US" altLang="id" sz="2400" dirty="0">
                <a:solidFill>
                  <a:srgbClr val="000000"/>
                </a:solidFill>
              </a:rPr>
              <a:t> drusen atau </a:t>
            </a:r>
            <a:r>
              <a:rPr lang="en-US" altLang="id" sz="2400" dirty="0" err="1">
                <a:solidFill>
                  <a:srgbClr val="000000"/>
                </a:solidFill>
              </a:rPr>
              <a:t>perubahan</a:t>
            </a:r>
            <a:r>
              <a:rPr lang="en-US" altLang="id" sz="2400" dirty="0">
                <a:solidFill>
                  <a:srgbClr val="000000"/>
                </a:solidFill>
              </a:rPr>
              <a:t> degenerative RPE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>
                <a:solidFill>
                  <a:srgbClr val="000000"/>
                </a:solidFill>
              </a:rPr>
              <a:t>3. USG -&gt; </a:t>
            </a:r>
            <a:r>
              <a:rPr lang="en-US" altLang="id" sz="2400" dirty="0" err="1">
                <a:solidFill>
                  <a:srgbClr val="000000"/>
                </a:solidFill>
              </a:rPr>
              <a:t>reflektivitas</a:t>
            </a:r>
            <a:r>
              <a:rPr lang="en-US" altLang="id" sz="2400" dirty="0">
                <a:solidFill>
                  <a:srgbClr val="000000"/>
                </a:solidFill>
              </a:rPr>
              <a:t> internal </a:t>
            </a:r>
            <a:r>
              <a:rPr lang="en-US" altLang="id" sz="2400" dirty="0" err="1">
                <a:solidFill>
                  <a:srgbClr val="000000"/>
                </a:solidFill>
              </a:rPr>
              <a:t>rendah</a:t>
            </a:r>
            <a:r>
              <a:rPr lang="en-US" altLang="id" sz="2400" dirty="0">
                <a:solidFill>
                  <a:srgbClr val="000000"/>
                </a:solidFill>
              </a:rPr>
              <a:t> dan </a:t>
            </a:r>
            <a:r>
              <a:rPr lang="en-US" altLang="id" sz="2400" dirty="0" err="1">
                <a:solidFill>
                  <a:srgbClr val="000000"/>
                </a:solidFill>
              </a:rPr>
              <a:t>homogen</a:t>
            </a:r>
            <a:endParaRPr lang="in-ID" sz="2400" dirty="0">
              <a:solidFill>
                <a:srgbClr val="000000"/>
              </a:solidFill>
            </a:endParaRPr>
          </a:p>
          <a:p>
            <a:r>
              <a:rPr lang="en-US" altLang="id" sz="2400" dirty="0">
                <a:solidFill>
                  <a:srgbClr val="000000"/>
                </a:solidFill>
              </a:rPr>
              <a:t>4. FAF -&gt; hot spot</a:t>
            </a:r>
            <a:endParaRPr lang="in-ID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048691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pic>
        <p:nvPicPr>
          <p:cNvPr id="2097171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73" name="Picture 209717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3959" y="1137255"/>
            <a:ext cx="8043852" cy="2827263"/>
          </a:xfrm>
          <a:prstGeom prst="rect">
            <a:avLst/>
          </a:prstGeom>
        </p:spPr>
      </p:pic>
      <p:pic>
        <p:nvPicPr>
          <p:cNvPr id="2097174" name="Picture 209717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0" y="4058287"/>
            <a:ext cx="7872723" cy="25517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048698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pic>
        <p:nvPicPr>
          <p:cNvPr id="2097175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78" name="Picture 209717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9" y="1121280"/>
            <a:ext cx="8228122" cy="4615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048704"/>
          <p:cNvSpPr>
            <a:spLocks noGrp="1"/>
          </p:cNvSpPr>
          <p:nvPr>
            <p:ph type="title"/>
          </p:nvPr>
        </p:nvSpPr>
        <p:spPr>
          <a:xfrm>
            <a:off x="803324" y="324698"/>
            <a:ext cx="7602425" cy="812557"/>
          </a:xfrm>
        </p:spPr>
        <p:txBody>
          <a:bodyPr/>
          <a:lstStyle/>
          <a:p>
            <a:r>
              <a:rPr lang="en-US" altLang="id"/>
              <a:t>Tumor Melanositik</a:t>
            </a:r>
            <a:endParaRPr lang="in-ID"/>
          </a:p>
        </p:txBody>
      </p:sp>
      <p:sp>
        <p:nvSpPr>
          <p:cNvPr id="1048706" name="Text Placeholder 1048705"/>
          <p:cNvSpPr>
            <a:spLocks noGrp="1"/>
          </p:cNvSpPr>
          <p:nvPr>
            <p:ph type="body" sz="half" idx="2"/>
          </p:nvPr>
        </p:nvSpPr>
        <p:spPr>
          <a:xfrm>
            <a:off x="186673" y="1291840"/>
            <a:ext cx="8725113" cy="5416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id" sz="2400" dirty="0" err="1"/>
              <a:t>Terapi</a:t>
            </a:r>
            <a:r>
              <a:rPr lang="en-US" altLang="id" sz="2400" dirty="0"/>
              <a:t> : 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 err="1"/>
              <a:t>Faktor</a:t>
            </a:r>
            <a:r>
              <a:rPr lang="en-US" altLang="id" sz="2400" dirty="0"/>
              <a:t> yang </a:t>
            </a:r>
            <a:r>
              <a:rPr lang="en-US" altLang="id" sz="2400" dirty="0" err="1"/>
              <a:t>menentukan</a:t>
            </a:r>
            <a:r>
              <a:rPr lang="en-US" altLang="id" sz="2400" dirty="0"/>
              <a:t> -&gt; 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a. ukuran, </a:t>
            </a:r>
            <a:r>
              <a:rPr lang="en-US" altLang="id" sz="2400" dirty="0" err="1"/>
              <a:t>lokasi</a:t>
            </a:r>
            <a:r>
              <a:rPr lang="en-US" altLang="id" sz="2400" dirty="0"/>
              <a:t> dan </a:t>
            </a:r>
            <a:r>
              <a:rPr lang="en-US" altLang="id" sz="2400" dirty="0" err="1"/>
              <a:t>penyebaran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b. </a:t>
            </a:r>
            <a:r>
              <a:rPr lang="en-US" altLang="id" sz="2400" dirty="0" err="1"/>
              <a:t>visus</a:t>
            </a:r>
            <a:r>
              <a:rPr lang="en-US" altLang="id" sz="2400" dirty="0"/>
              <a:t> </a:t>
            </a:r>
            <a:r>
              <a:rPr lang="en-US" altLang="id" sz="2400" dirty="0" err="1"/>
              <a:t>mata</a:t>
            </a:r>
            <a:r>
              <a:rPr lang="en-US" altLang="id" sz="2400" dirty="0"/>
              <a:t> </a:t>
            </a:r>
            <a:r>
              <a:rPr lang="en-US" altLang="id" sz="2400" dirty="0" err="1"/>
              <a:t>yg</a:t>
            </a:r>
            <a:r>
              <a:rPr lang="en-US" altLang="id" sz="2400" dirty="0"/>
              <a:t> </a:t>
            </a:r>
            <a:r>
              <a:rPr lang="en-US" altLang="id" sz="2400" dirty="0" err="1"/>
              <a:t>terkena</a:t>
            </a:r>
            <a:r>
              <a:rPr lang="en-US" altLang="id" sz="2400" dirty="0"/>
              <a:t> dan fellow eye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c. </a:t>
            </a:r>
            <a:r>
              <a:rPr lang="en-US" altLang="id" sz="2400" dirty="0" err="1"/>
              <a:t>usia</a:t>
            </a:r>
            <a:r>
              <a:rPr lang="en-US" altLang="id" sz="2400" dirty="0"/>
              <a:t> dan </a:t>
            </a:r>
            <a:r>
              <a:rPr lang="en-US" altLang="id" sz="2400" dirty="0" err="1"/>
              <a:t>kesehatan</a:t>
            </a:r>
            <a:r>
              <a:rPr lang="en-US" altLang="id" sz="2400" dirty="0"/>
              <a:t> </a:t>
            </a:r>
            <a:r>
              <a:rPr lang="en-US" altLang="id" sz="2400" dirty="0" err="1"/>
              <a:t>pasien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d. </a:t>
            </a:r>
            <a:r>
              <a:rPr lang="en-US" altLang="id" sz="2400" dirty="0" err="1"/>
              <a:t>preferensi</a:t>
            </a:r>
            <a:r>
              <a:rPr lang="en-US" altLang="id" sz="2400" dirty="0"/>
              <a:t> dokter dan </a:t>
            </a:r>
            <a:r>
              <a:rPr lang="en-US" altLang="id" sz="2400" dirty="0" err="1"/>
              <a:t>pasien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1.Observasi 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2. </a:t>
            </a:r>
            <a:r>
              <a:rPr lang="en-US" altLang="id" sz="2400" dirty="0" err="1"/>
              <a:t>Enukleasi</a:t>
            </a:r>
            <a:r>
              <a:rPr lang="en-US" altLang="id" sz="2400" dirty="0"/>
              <a:t>  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3. Brachytherapy dg </a:t>
            </a:r>
            <a:r>
              <a:rPr lang="en-US" altLang="id" sz="2400" dirty="0" err="1"/>
              <a:t>plak</a:t>
            </a:r>
            <a:r>
              <a:rPr lang="en-US" altLang="id" sz="2400" dirty="0"/>
              <a:t> </a:t>
            </a:r>
            <a:r>
              <a:rPr lang="en-US" altLang="id" sz="2400" dirty="0" err="1"/>
              <a:t>radioaktif</a:t>
            </a:r>
            <a:r>
              <a:rPr lang="en-US" altLang="id" sz="2400" dirty="0"/>
              <a:t> dg iodine 125 / ruthenium 106 -&gt; </a:t>
            </a:r>
            <a:r>
              <a:rPr lang="en-US" altLang="id" sz="2400" dirty="0" err="1"/>
              <a:t>hindari</a:t>
            </a:r>
            <a:r>
              <a:rPr lang="en-US" altLang="id" sz="2400" dirty="0"/>
              <a:t> </a:t>
            </a:r>
            <a:r>
              <a:rPr lang="en-US" altLang="id" sz="2400" dirty="0" err="1"/>
              <a:t>enukleasi</a:t>
            </a:r>
            <a:r>
              <a:rPr lang="en-US" altLang="id" sz="2400" dirty="0"/>
              <a:t> -&gt; 1000Gy basis 100Gy apex</a:t>
            </a:r>
            <a:endParaRPr lang="in-ID" sz="2400" dirty="0"/>
          </a:p>
          <a:p>
            <a:pPr>
              <a:lnSpc>
                <a:spcPct val="100000"/>
              </a:lnSpc>
            </a:pPr>
            <a:r>
              <a:rPr lang="en-US" altLang="id" sz="2400" dirty="0"/>
              <a:t>4. </a:t>
            </a:r>
            <a:r>
              <a:rPr lang="en-US" altLang="id" sz="2400" dirty="0" err="1"/>
              <a:t>Radiasi</a:t>
            </a:r>
            <a:r>
              <a:rPr lang="en-US" altLang="id" sz="2400" dirty="0"/>
              <a:t> Charged-particle </a:t>
            </a:r>
            <a:r>
              <a:rPr lang="en-US" altLang="id" sz="2400" dirty="0" err="1"/>
              <a:t>mampu</a:t>
            </a:r>
            <a:r>
              <a:rPr lang="en-US" altLang="id" sz="2400" dirty="0"/>
              <a:t> </a:t>
            </a:r>
            <a:r>
              <a:rPr lang="en-US" altLang="id" sz="2400" dirty="0" err="1"/>
              <a:t>mengontrol</a:t>
            </a:r>
            <a:r>
              <a:rPr lang="en-US" altLang="id" sz="2400" dirty="0"/>
              <a:t> tumor </a:t>
            </a:r>
            <a:r>
              <a:rPr lang="en-US" altLang="id" sz="2400" dirty="0" err="1"/>
              <a:t>smp</a:t>
            </a:r>
            <a:r>
              <a:rPr lang="en-US" altLang="id" sz="2400" dirty="0"/>
              <a:t> 98% dan </a:t>
            </a:r>
            <a:r>
              <a:rPr lang="en-US" altLang="id" sz="2400" dirty="0" err="1"/>
              <a:t>memberi</a:t>
            </a:r>
            <a:r>
              <a:rPr lang="en-US" altLang="id" sz="2400" dirty="0"/>
              <a:t> </a:t>
            </a:r>
            <a:r>
              <a:rPr lang="en-US" altLang="id" sz="2400" dirty="0" err="1"/>
              <a:t>dosis</a:t>
            </a:r>
            <a:r>
              <a:rPr lang="en-US" altLang="id" sz="2400" dirty="0"/>
              <a:t> </a:t>
            </a:r>
            <a:r>
              <a:rPr lang="en-US" altLang="id" sz="2400" dirty="0" err="1"/>
              <a:t>yg</a:t>
            </a:r>
            <a:r>
              <a:rPr lang="en-US" altLang="id" sz="2400" dirty="0"/>
              <a:t> </a:t>
            </a:r>
            <a:r>
              <a:rPr lang="en-US" altLang="id" sz="2400" dirty="0" err="1"/>
              <a:t>lbh</a:t>
            </a:r>
            <a:r>
              <a:rPr lang="en-US" altLang="id" sz="2400" dirty="0"/>
              <a:t> </a:t>
            </a:r>
            <a:r>
              <a:rPr lang="en-US" altLang="id" sz="2400" dirty="0" err="1"/>
              <a:t>homogen</a:t>
            </a:r>
            <a:r>
              <a:rPr lang="en-US" altLang="id" sz="2400" dirty="0"/>
              <a:t> </a:t>
            </a:r>
            <a:r>
              <a:rPr lang="en-US" altLang="id" sz="2400" dirty="0" err="1"/>
              <a:t>drpd</a:t>
            </a:r>
            <a:r>
              <a:rPr lang="en-US" altLang="id" sz="2400" dirty="0"/>
              <a:t> brachytherapy</a:t>
            </a: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  <a:p>
            <a:pPr>
              <a:lnSpc>
                <a:spcPct val="170000"/>
              </a:lnSpc>
            </a:pPr>
            <a:endParaRPr lang="in-ID" sz="2400" dirty="0"/>
          </a:p>
        </p:txBody>
      </p:sp>
      <p:pic>
        <p:nvPicPr>
          <p:cNvPr id="2097179" name="图片 19"/>
          <p:cNvPicPr>
            <a:picLocks/>
          </p:cNvPicPr>
          <p:nvPr/>
        </p:nvPicPr>
        <p:blipFill rotWithShape="1">
          <a:blip r:embed="rId2" cstate="print"/>
          <a:srcRect l="24567" t="37867" r="28394" b="58235"/>
          <a:stretch>
            <a:fillRect/>
          </a:stretch>
        </p:blipFill>
        <p:spPr>
          <a:xfrm>
            <a:off x="6742519" y="723029"/>
            <a:ext cx="1881765" cy="414226"/>
          </a:xfrm>
          <a:prstGeom prst="rect">
            <a:avLst/>
          </a:prstGeom>
        </p:spPr>
      </p:pic>
      <p:pic>
        <p:nvPicPr>
          <p:cNvPr id="2097181" name="Picture 209718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66968" y="3209642"/>
            <a:ext cx="3611862" cy="1581074"/>
          </a:xfrm>
          <a:prstGeom prst="rect">
            <a:avLst/>
          </a:prstGeom>
        </p:spPr>
      </p:pic>
      <p:pic>
        <p:nvPicPr>
          <p:cNvPr id="2097182" name="Picture 209718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09264" y="1360389"/>
            <a:ext cx="2369565" cy="1865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Office Theme</vt:lpstr>
      <vt:lpstr>Tumor Intraocular</vt:lpstr>
      <vt:lpstr>CONTENTS</vt:lpstr>
      <vt:lpstr>Tumor Melanositik</vt:lpstr>
      <vt:lpstr>Tumor Melanositik</vt:lpstr>
      <vt:lpstr>Tumor Melanositik</vt:lpstr>
      <vt:lpstr>Tumor Melanositik</vt:lpstr>
      <vt:lpstr>Tumor Melanositik</vt:lpstr>
      <vt:lpstr>Tumor Melanositik</vt:lpstr>
      <vt:lpstr>Tumor Melanositik</vt:lpstr>
      <vt:lpstr>Tumor Melanositik</vt:lpstr>
      <vt:lpstr>Tumor Vascular</vt:lpstr>
      <vt:lpstr>Tumor Vascular</vt:lpstr>
      <vt:lpstr>Retinoblastoma</vt:lpstr>
      <vt:lpstr>Retinoblastoma</vt:lpstr>
      <vt:lpstr>Retinoblastoma</vt:lpstr>
      <vt:lpstr>Retinoblastoma</vt:lpstr>
      <vt:lpstr>Retinoblastoma</vt:lpstr>
      <vt:lpstr>Retinoblastoma</vt:lpstr>
      <vt:lpstr>Retinoblastoma</vt:lpstr>
      <vt:lpstr>Tumor Intraocular Sekunder</vt:lpstr>
      <vt:lpstr>Tumor Intraocular Sekunder</vt:lpstr>
      <vt:lpstr>Tumor Intraocular Sekunder</vt:lpstr>
      <vt:lpstr>Tumor Intraocular Sekunder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SM-X716B</dc:creator>
  <cp:lastModifiedBy>Prames Patramurti</cp:lastModifiedBy>
  <cp:revision>1</cp:revision>
  <dcterms:created xsi:type="dcterms:W3CDTF">2015-05-11T19:30:45Z</dcterms:created>
  <dcterms:modified xsi:type="dcterms:W3CDTF">2024-08-26T04:45:38Z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42b5bb8f40724793b4c18fcc72c87b12</vt:lpwstr>
  </property>
</Properties>
</file>